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handoutMasterIdLst>
    <p:handoutMasterId r:id="rId22"/>
  </p:handoutMasterIdLst>
  <p:sldIdLst>
    <p:sldId id="329" r:id="rId5"/>
    <p:sldId id="325" r:id="rId6"/>
    <p:sldId id="326" r:id="rId7"/>
    <p:sldId id="327" r:id="rId8"/>
    <p:sldId id="328" r:id="rId9"/>
    <p:sldId id="330" r:id="rId10"/>
    <p:sldId id="324" r:id="rId11"/>
    <p:sldId id="336" r:id="rId12"/>
    <p:sldId id="257" r:id="rId13"/>
    <p:sldId id="337" r:id="rId14"/>
    <p:sldId id="338" r:id="rId15"/>
    <p:sldId id="339" r:id="rId16"/>
    <p:sldId id="332" r:id="rId17"/>
    <p:sldId id="331" r:id="rId18"/>
    <p:sldId id="333" r:id="rId19"/>
    <p:sldId id="32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3922" autoAdjust="0"/>
  </p:normalViewPr>
  <p:slideViewPr>
    <p:cSldViewPr snapToGrid="0">
      <p:cViewPr varScale="1">
        <p:scale>
          <a:sx n="72" d="100"/>
          <a:sy n="72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6C39E-CD77-4B07-AD0C-1E9AE0A4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9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EF52A-6F2B-4EB8-B1F7-B850A7159E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91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9E659B-280B-4B94-969C-2E23EC916E4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2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82D8A8-4D99-4169-8E7E-AFAF0A6A77A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3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9B0F5-FCAB-42C9-9C54-BA64421BFD8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1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72AAF8-8819-42A6-A51E-6603F6164F9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A7E81E-FE21-45A6-8A7D-E5FB8BB14C5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6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B36611-2DF3-41CC-8BAB-7B7209E426C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1B63E9-09CD-473A-9B74-046EC5F4CAB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3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897E35-BB87-4397-8044-21E7BF159D2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1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7DF5-C701-460F-B0EF-0FFCC93FA92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04" y="214747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8F9EA3-DD8C-49EC-B1C4-86ECA4A9F8A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2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DF9FF7-9AEC-4A75-92FF-9B89FE32302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9B1D9-F2EA-4E89-894A-36251845DB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919784"/>
          </a:xfrm>
          <a:prstGeom prst="rect">
            <a:avLst/>
          </a:prstGeom>
          <a:noFill/>
          <a:ln w="38100" algn="in">
            <a:solidFill>
              <a:srgbClr val="EB7331"/>
            </a:solidFill>
            <a:miter lim="800000"/>
            <a:headEnd/>
            <a:tailEnd/>
          </a:ln>
          <a:effectLst/>
        </p:spPr>
        <p:txBody>
          <a:bodyPr lIns="27432" tIns="27432" rIns="27432" bIns="27432"/>
          <a:lstStyle/>
          <a:p>
            <a:pPr>
              <a:defRPr/>
            </a:pPr>
            <a:endParaRPr lang="en-GB" sz="1350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CE7995-D292-4178-B38F-A7CAB6C5DB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962" y="82379"/>
            <a:ext cx="9014255" cy="6755027"/>
          </a:xfrm>
          <a:prstGeom prst="rect">
            <a:avLst/>
          </a:prstGeom>
          <a:noFill/>
          <a:ln w="57150" algn="in">
            <a:solidFill>
              <a:srgbClr val="1900AE"/>
            </a:solidFill>
            <a:miter lim="800000"/>
            <a:headEnd/>
            <a:tailEnd/>
          </a:ln>
          <a:effectLst/>
        </p:spPr>
        <p:txBody>
          <a:bodyPr lIns="27432" tIns="27432" rIns="27432" bIns="27432"/>
          <a:lstStyle/>
          <a:p>
            <a:pPr>
              <a:defRPr/>
            </a:pPr>
            <a:endParaRPr lang="en-GB" sz="135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4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039" y="2095130"/>
            <a:ext cx="58059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Money Calculations Multiple Choice Quiz</a:t>
            </a:r>
          </a:p>
          <a:p>
            <a:endParaRPr lang="en-GB" sz="2400" b="1" u="sng" dirty="0"/>
          </a:p>
          <a:p>
            <a:r>
              <a:rPr lang="en-GB" sz="2400" dirty="0"/>
              <a:t>For the following 4 questions, write down A,B,C or D as your answer. You can check your answers at the end. </a:t>
            </a:r>
          </a:p>
        </p:txBody>
      </p:sp>
    </p:spTree>
    <p:extLst>
      <p:ext uri="{BB962C8B-B14F-4D97-AF65-F5344CB8AC3E}">
        <p14:creationId xmlns:p14="http://schemas.microsoft.com/office/powerpoint/2010/main" val="389245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6A7A35-3B74-4927-ABE9-E2B41E82AB10}"/>
              </a:ext>
            </a:extLst>
          </p:cNvPr>
          <p:cNvSpPr txBox="1"/>
          <p:nvPr/>
        </p:nvSpPr>
        <p:spPr>
          <a:xfrm>
            <a:off x="516835" y="1401702"/>
            <a:ext cx="7023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Step 1</a:t>
            </a:r>
          </a:p>
          <a:p>
            <a:endParaRPr lang="en-GB" sz="2400" dirty="0"/>
          </a:p>
          <a:p>
            <a:r>
              <a:rPr lang="en-GB" sz="2400" dirty="0"/>
              <a:t>65 + 47 + 110 = 222p</a:t>
            </a:r>
          </a:p>
          <a:p>
            <a:endParaRPr lang="en-GB" sz="2400" dirty="0"/>
          </a:p>
          <a:p>
            <a:r>
              <a:rPr lang="en-GB" sz="2400" dirty="0"/>
              <a:t>Which can be written as £2.22</a:t>
            </a:r>
          </a:p>
          <a:p>
            <a:endParaRPr lang="en-GB" sz="2400" dirty="0"/>
          </a:p>
          <a:p>
            <a:r>
              <a:rPr lang="en-GB" sz="2400" u="sng" dirty="0"/>
              <a:t>Step 2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£5.00 - £2.22 = £2.78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C20B-5D4A-4F70-ABC2-70674475710E}"/>
              </a:ext>
            </a:extLst>
          </p:cNvPr>
          <p:cNvSpPr txBox="1"/>
          <p:nvPr/>
        </p:nvSpPr>
        <p:spPr>
          <a:xfrm>
            <a:off x="516835" y="318052"/>
            <a:ext cx="495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Example – Answer</a:t>
            </a:r>
          </a:p>
        </p:txBody>
      </p:sp>
    </p:spTree>
    <p:extLst>
      <p:ext uri="{BB962C8B-B14F-4D97-AF65-F5344CB8AC3E}">
        <p14:creationId xmlns:p14="http://schemas.microsoft.com/office/powerpoint/2010/main" val="354241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6A7A35-3B74-4927-ABE9-E2B41E82AB10}"/>
              </a:ext>
            </a:extLst>
          </p:cNvPr>
          <p:cNvSpPr txBox="1"/>
          <p:nvPr/>
        </p:nvSpPr>
        <p:spPr>
          <a:xfrm>
            <a:off x="516835" y="1192696"/>
            <a:ext cx="7023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Amanda is masking a table, she buys the following items from B&amp;Q:</a:t>
            </a:r>
          </a:p>
          <a:p>
            <a:endParaRPr lang="en-GB" sz="2400" dirty="0"/>
          </a:p>
          <a:p>
            <a:r>
              <a:rPr lang="en-GB" sz="2400" dirty="0"/>
              <a:t>Wooden dowels: 76p</a:t>
            </a:r>
          </a:p>
          <a:p>
            <a:endParaRPr lang="en-GB" sz="2400" dirty="0"/>
          </a:p>
          <a:p>
            <a:r>
              <a:rPr lang="en-GB" sz="2400" dirty="0"/>
              <a:t>Screws: 39p</a:t>
            </a:r>
          </a:p>
          <a:p>
            <a:endParaRPr lang="en-GB" sz="2400" dirty="0"/>
          </a:p>
          <a:p>
            <a:r>
              <a:rPr lang="en-GB" sz="2400" dirty="0"/>
              <a:t>Wood varnish: £2.63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She pays with a £10 note, calculate how much change she should receive.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C20B-5D4A-4F70-ABC2-70674475710E}"/>
              </a:ext>
            </a:extLst>
          </p:cNvPr>
          <p:cNvSpPr txBox="1"/>
          <p:nvPr/>
        </p:nvSpPr>
        <p:spPr>
          <a:xfrm>
            <a:off x="516835" y="318052"/>
            <a:ext cx="495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Have a go:</a:t>
            </a:r>
          </a:p>
        </p:txBody>
      </p:sp>
    </p:spTree>
    <p:extLst>
      <p:ext uri="{BB962C8B-B14F-4D97-AF65-F5344CB8AC3E}">
        <p14:creationId xmlns:p14="http://schemas.microsoft.com/office/powerpoint/2010/main" val="288563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6A7A35-3B74-4927-ABE9-E2B41E82AB10}"/>
              </a:ext>
            </a:extLst>
          </p:cNvPr>
          <p:cNvSpPr txBox="1"/>
          <p:nvPr/>
        </p:nvSpPr>
        <p:spPr>
          <a:xfrm>
            <a:off x="516835" y="1401702"/>
            <a:ext cx="7023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Step 1</a:t>
            </a:r>
          </a:p>
          <a:p>
            <a:endParaRPr lang="en-GB" sz="2400" dirty="0"/>
          </a:p>
          <a:p>
            <a:r>
              <a:rPr lang="en-GB" sz="2400" dirty="0"/>
              <a:t>76 + 39 + 263 = 378p</a:t>
            </a:r>
          </a:p>
          <a:p>
            <a:endParaRPr lang="en-GB" sz="2400" dirty="0"/>
          </a:p>
          <a:p>
            <a:r>
              <a:rPr lang="en-GB" sz="2400" dirty="0"/>
              <a:t>Which can be written as £3.78</a:t>
            </a:r>
          </a:p>
          <a:p>
            <a:endParaRPr lang="en-GB" sz="2400" dirty="0"/>
          </a:p>
          <a:p>
            <a:r>
              <a:rPr lang="en-GB" sz="2400" u="sng" dirty="0"/>
              <a:t>Step 2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£10.00 - £3.78 = £6.22 change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C20B-5D4A-4F70-ABC2-70674475710E}"/>
              </a:ext>
            </a:extLst>
          </p:cNvPr>
          <p:cNvSpPr txBox="1"/>
          <p:nvPr/>
        </p:nvSpPr>
        <p:spPr>
          <a:xfrm>
            <a:off x="516835" y="318052"/>
            <a:ext cx="495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Have a go – Answer</a:t>
            </a:r>
          </a:p>
        </p:txBody>
      </p:sp>
    </p:spTree>
    <p:extLst>
      <p:ext uri="{BB962C8B-B14F-4D97-AF65-F5344CB8AC3E}">
        <p14:creationId xmlns:p14="http://schemas.microsoft.com/office/powerpoint/2010/main" val="255451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2117B1-29A1-428E-BF40-343FACABE8B9}"/>
              </a:ext>
            </a:extLst>
          </p:cNvPr>
          <p:cNvSpPr txBox="1"/>
          <p:nvPr/>
        </p:nvSpPr>
        <p:spPr>
          <a:xfrm>
            <a:off x="478486" y="2305675"/>
            <a:ext cx="8182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/>
              <a:t>Ordering and Comparing Items </a:t>
            </a:r>
          </a:p>
        </p:txBody>
      </p:sp>
    </p:spTree>
    <p:extLst>
      <p:ext uri="{BB962C8B-B14F-4D97-AF65-F5344CB8AC3E}">
        <p14:creationId xmlns:p14="http://schemas.microsoft.com/office/powerpoint/2010/main" val="1609300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5083B420-6A62-409B-A648-059921CFA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428902"/>
              </p:ext>
            </p:extLst>
          </p:nvPr>
        </p:nvGraphicFramePr>
        <p:xfrm>
          <a:off x="408869" y="2246488"/>
          <a:ext cx="7865886" cy="379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09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1180">
                <a:tc>
                  <a:txBody>
                    <a:bodyPr/>
                    <a:lstStyle/>
                    <a:p>
                      <a:r>
                        <a:rPr lang="en-GB" sz="1800" dirty="0"/>
                        <a:t>£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Tens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Units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.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Tenths 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Hundredths</a:t>
                      </a:r>
                    </a:p>
                  </a:txBody>
                  <a:tcPr marL="91447" marR="91447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708">
                <a:tc>
                  <a:txBody>
                    <a:bodyPr/>
                    <a:lstStyle/>
                    <a:p>
                      <a:r>
                        <a:rPr lang="en-GB" sz="8800" dirty="0"/>
                        <a:t>£</a:t>
                      </a:r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endParaRPr lang="en-GB" sz="8800" dirty="0"/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endParaRPr lang="en-GB" sz="8800" dirty="0"/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endParaRPr lang="en-GB" sz="8800" dirty="0"/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endParaRPr lang="en-GB" sz="8800" dirty="0"/>
                    </a:p>
                  </a:txBody>
                  <a:tcPr marL="91447" marR="91447" marT="45726" marB="45726"/>
                </a:tc>
                <a:tc>
                  <a:txBody>
                    <a:bodyPr/>
                    <a:lstStyle/>
                    <a:p>
                      <a:endParaRPr lang="en-GB" sz="8800" dirty="0"/>
                    </a:p>
                  </a:txBody>
                  <a:tcPr marL="91447" marR="91447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C4064D-DFD4-4AAB-9538-BC4130E61E0A}"/>
              </a:ext>
            </a:extLst>
          </p:cNvPr>
          <p:cNvSpPr txBox="1"/>
          <p:nvPr/>
        </p:nvSpPr>
        <p:spPr>
          <a:xfrm>
            <a:off x="304365" y="140950"/>
            <a:ext cx="7970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place value table like the one below can be used when ordering decimals.</a:t>
            </a:r>
          </a:p>
          <a:p>
            <a:endParaRPr lang="en-GB" sz="2400" dirty="0"/>
          </a:p>
          <a:p>
            <a:r>
              <a:rPr lang="en-GB" sz="2400" dirty="0"/>
              <a:t>If we put these three values in the table it is easy to compare the size of them, 34p, 168p and 1.20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969727" y="2978331"/>
            <a:ext cx="2072640" cy="1033732"/>
            <a:chOff x="5969727" y="2978331"/>
            <a:chExt cx="2072640" cy="1033732"/>
          </a:xfrm>
        </p:grpSpPr>
        <p:sp>
          <p:nvSpPr>
            <p:cNvPr id="4" name="TextBox 3"/>
            <p:cNvSpPr txBox="1"/>
            <p:nvPr/>
          </p:nvSpPr>
          <p:spPr>
            <a:xfrm>
              <a:off x="5969727" y="2978331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23910" y="2996400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65864" y="3614633"/>
            <a:ext cx="4735527" cy="1191992"/>
            <a:chOff x="3365864" y="3614633"/>
            <a:chExt cx="4735527" cy="1191992"/>
          </a:xfrm>
        </p:grpSpPr>
        <p:sp>
          <p:nvSpPr>
            <p:cNvPr id="6" name="TextBox 5"/>
            <p:cNvSpPr txBox="1"/>
            <p:nvPr/>
          </p:nvSpPr>
          <p:spPr>
            <a:xfrm>
              <a:off x="5969726" y="3784451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82934" y="3790962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5864" y="3638562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15840" y="3614633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.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365864" y="4630296"/>
            <a:ext cx="4731174" cy="1060572"/>
            <a:chOff x="3365864" y="4630296"/>
            <a:chExt cx="4731174" cy="1060572"/>
          </a:xfrm>
        </p:grpSpPr>
        <p:sp>
          <p:nvSpPr>
            <p:cNvPr id="7" name="TextBox 6"/>
            <p:cNvSpPr txBox="1"/>
            <p:nvPr/>
          </p:nvSpPr>
          <p:spPr>
            <a:xfrm>
              <a:off x="7378581" y="4630296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74081" y="4675205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65864" y="4675205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62529" y="4630296"/>
              <a:ext cx="71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0" dirty="0">
                  <a:solidFill>
                    <a:srgbClr val="FF0000"/>
                  </a:solidFill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40646CE6-A64E-4136-B99B-AAEB1F3E4A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607963"/>
              </p:ext>
            </p:extLst>
          </p:nvPr>
        </p:nvGraphicFramePr>
        <p:xfrm>
          <a:off x="553156" y="1344260"/>
          <a:ext cx="8127999" cy="48609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418"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Bronze</a:t>
                      </a:r>
                    </a:p>
                  </a:txBody>
                  <a:tcPr marL="91431" marR="91431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Silver</a:t>
                      </a:r>
                    </a:p>
                  </a:txBody>
                  <a:tcPr marL="91431" marR="91431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Gold</a:t>
                      </a:r>
                    </a:p>
                  </a:txBody>
                  <a:tcPr marL="91431" marR="91431" marT="45714" marB="457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1) 1.5</a:t>
                      </a:r>
                      <a:r>
                        <a:rPr lang="en-GB" sz="1600" baseline="0" dirty="0"/>
                        <a:t>    1.8        1.4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1)  4.43</a:t>
                      </a:r>
                      <a:r>
                        <a:rPr lang="en-GB" sz="2000" baseline="0" dirty="0"/>
                        <a:t>     4.3          4.40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1) 7.41</a:t>
                      </a:r>
                      <a:r>
                        <a:rPr lang="en-GB" sz="1600" baseline="0" dirty="0"/>
                        <a:t>    74.01   7.39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2) 5.32     4.99</a:t>
                      </a:r>
                      <a:r>
                        <a:rPr lang="en-GB" sz="1600" baseline="0" dirty="0"/>
                        <a:t>     5.2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2)</a:t>
                      </a:r>
                      <a:r>
                        <a:rPr lang="en-GB" sz="2000" baseline="0" dirty="0"/>
                        <a:t>  6.2       06.22       6.26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2) 12.41   12.53   12.11</a:t>
                      </a: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3)  4.3     4.22</a:t>
                      </a:r>
                      <a:r>
                        <a:rPr lang="en-GB" sz="1600" baseline="0" dirty="0"/>
                        <a:t>     4.2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3)</a:t>
                      </a:r>
                      <a:r>
                        <a:rPr lang="en-GB" sz="2000" baseline="0" dirty="0"/>
                        <a:t> 13.57      1.41         14.04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3) £4.11     £4.09</a:t>
                      </a:r>
                      <a:r>
                        <a:rPr lang="en-GB" sz="1600" baseline="0" dirty="0"/>
                        <a:t>     £4.63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4) £1.42      £1.64</a:t>
                      </a:r>
                      <a:r>
                        <a:rPr lang="en-GB" sz="1600" baseline="0" dirty="0"/>
                        <a:t>    £1.46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4) £2.31     £2.39</a:t>
                      </a:r>
                      <a:r>
                        <a:rPr lang="en-GB" sz="2000" baseline="0" dirty="0"/>
                        <a:t>     £2.41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4) £0.09      8p</a:t>
                      </a:r>
                      <a:r>
                        <a:rPr lang="en-GB" sz="1600" baseline="0" dirty="0"/>
                        <a:t>        £1.03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5)  £3.20</a:t>
                      </a:r>
                      <a:r>
                        <a:rPr lang="en-GB" sz="1600" baseline="0" dirty="0"/>
                        <a:t>      £2.34      230p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5)</a:t>
                      </a:r>
                      <a:r>
                        <a:rPr lang="en-GB" sz="2000" baseline="0" dirty="0"/>
                        <a:t> £1.21     £1.52      £1.14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5) £7.22     740p       £7.20</a:t>
                      </a: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418">
                <a:tc>
                  <a:txBody>
                    <a:bodyPr/>
                    <a:lstStyle/>
                    <a:p>
                      <a:r>
                        <a:rPr lang="en-GB" sz="1600" dirty="0"/>
                        <a:t>6)</a:t>
                      </a:r>
                      <a:r>
                        <a:rPr lang="en-GB" sz="1600" baseline="0" dirty="0"/>
                        <a:t> £1.32      £1.24       £1.01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6) 210p     £2.01</a:t>
                      </a:r>
                      <a:r>
                        <a:rPr lang="en-GB" sz="2000" baseline="0" dirty="0"/>
                        <a:t>       £2.11</a:t>
                      </a:r>
                      <a:endParaRPr lang="en-GB" sz="2000" dirty="0">
                        <a:latin typeface="Impact" pitchFamily="34" charset="0"/>
                      </a:endParaRPr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6)  £9.12</a:t>
                      </a:r>
                      <a:r>
                        <a:rPr lang="en-GB" sz="1600" baseline="0" dirty="0"/>
                        <a:t>     £9.00      £9.49</a:t>
                      </a:r>
                      <a:endParaRPr lang="en-GB" sz="1600" dirty="0"/>
                    </a:p>
                  </a:txBody>
                  <a:tcPr marL="91431" marR="91431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C4064D-DFD4-4AAB-9538-BC4130E61E0A}"/>
              </a:ext>
            </a:extLst>
          </p:cNvPr>
          <p:cNvSpPr txBox="1"/>
          <p:nvPr/>
        </p:nvSpPr>
        <p:spPr>
          <a:xfrm>
            <a:off x="252114" y="284641"/>
            <a:ext cx="7970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 place value to put each set of three numbers in ascending order (smallest to biggest)</a:t>
            </a:r>
          </a:p>
        </p:txBody>
      </p:sp>
    </p:spTree>
    <p:extLst>
      <p:ext uri="{BB962C8B-B14F-4D97-AF65-F5344CB8AC3E}">
        <p14:creationId xmlns:p14="http://schemas.microsoft.com/office/powerpoint/2010/main" val="421300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15" y="2045483"/>
            <a:ext cx="7307426" cy="1438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16" y="3970830"/>
            <a:ext cx="7221824" cy="14003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BF942C-F9B1-48C4-9CA5-4323DE052CCB}"/>
              </a:ext>
            </a:extLst>
          </p:cNvPr>
          <p:cNvSpPr txBox="1"/>
          <p:nvPr/>
        </p:nvSpPr>
        <p:spPr>
          <a:xfrm>
            <a:off x="662608" y="410817"/>
            <a:ext cx="75367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Fluency - Subtracting money practice</a:t>
            </a:r>
          </a:p>
          <a:p>
            <a:r>
              <a:rPr lang="en-GB" sz="2800" dirty="0"/>
              <a:t>Use the column method to subtract these amounts of money. </a:t>
            </a:r>
          </a:p>
          <a:p>
            <a:endParaRPr lang="en-GB" sz="2800" b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BF942C-F9B1-48C4-9CA5-4323DE052CCB}"/>
              </a:ext>
            </a:extLst>
          </p:cNvPr>
          <p:cNvSpPr txBox="1"/>
          <p:nvPr/>
        </p:nvSpPr>
        <p:spPr>
          <a:xfrm>
            <a:off x="1050139" y="5718477"/>
            <a:ext cx="7536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Now check your answers using a calculator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80" y="908395"/>
            <a:ext cx="6580664" cy="5038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41" y="328474"/>
            <a:ext cx="166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Question 1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06460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99" y="1163031"/>
            <a:ext cx="6540813" cy="49004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41" y="328474"/>
            <a:ext cx="166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Question 2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85066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3" y="1057796"/>
            <a:ext cx="6740811" cy="5023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41" y="328474"/>
            <a:ext cx="166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Question 3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12795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24" y="1124055"/>
            <a:ext cx="6491650" cy="51169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841" y="328474"/>
            <a:ext cx="166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Question 4</a:t>
            </a:r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79556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336" y="674703"/>
            <a:ext cx="590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Multiple Choice Answers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336" y="2133388"/>
            <a:ext cx="5908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Question 1 – A £1.35</a:t>
            </a:r>
          </a:p>
          <a:p>
            <a:r>
              <a:rPr lang="en-GB" sz="3600" b="1" dirty="0"/>
              <a:t>Question 2 – C £1.01</a:t>
            </a:r>
          </a:p>
          <a:p>
            <a:r>
              <a:rPr lang="en-GB" sz="3600" b="1" dirty="0"/>
              <a:t>Question 3 – D £2.01</a:t>
            </a:r>
          </a:p>
          <a:p>
            <a:r>
              <a:rPr lang="en-GB" sz="3600" b="1" dirty="0"/>
              <a:t>Question 4 – A £2.13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21653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3D0CB6-AF77-4777-958C-8951C462E2DD}"/>
              </a:ext>
            </a:extLst>
          </p:cNvPr>
          <p:cNvSpPr txBox="1"/>
          <p:nvPr/>
        </p:nvSpPr>
        <p:spPr>
          <a:xfrm>
            <a:off x="437322" y="304800"/>
            <a:ext cx="6440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Vocabulary</a:t>
            </a:r>
          </a:p>
          <a:p>
            <a:endParaRPr lang="en-GB" sz="2400" b="1" u="sng" dirty="0"/>
          </a:p>
          <a:p>
            <a:r>
              <a:rPr lang="en-GB" sz="2400" dirty="0"/>
              <a:t>Use the definitions on the right to help you unscramble the words on the left.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C64A47-F5BA-4A52-8310-483C39E93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928099"/>
              </p:ext>
            </p:extLst>
          </p:nvPr>
        </p:nvGraphicFramePr>
        <p:xfrm>
          <a:off x="334390" y="2108811"/>
          <a:ext cx="7975108" cy="4165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198">
                  <a:extLst>
                    <a:ext uri="{9D8B030D-6E8A-4147-A177-3AD203B41FA5}">
                      <a16:colId xmlns:a16="http://schemas.microsoft.com/office/drawing/2014/main" val="454059883"/>
                    </a:ext>
                  </a:extLst>
                </a:gridCol>
                <a:gridCol w="5521910">
                  <a:extLst>
                    <a:ext uri="{9D8B030D-6E8A-4147-A177-3AD203B41FA5}">
                      <a16:colId xmlns:a16="http://schemas.microsoft.com/office/drawing/2014/main" val="999575266"/>
                    </a:ext>
                  </a:extLst>
                </a:gridCol>
              </a:tblGrid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GCNHEA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amount left over and returned to a consumer when a purchase is made with a note or coin of higher value than that required. 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261216"/>
                  </a:ext>
                </a:extLst>
              </a:tr>
              <a:tr h="491764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TRNCBUASIOT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Taking 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one amount away from another.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83898"/>
                  </a:ext>
                </a:extLst>
              </a:tr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TIDNADIO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action of creating a sum of two or more amounts. 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301566"/>
                  </a:ext>
                </a:extLst>
              </a:tr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SDUONP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 basic monetary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unit of the UK, equal to 100 pence.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127662"/>
                  </a:ext>
                </a:extLst>
              </a:tr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EENCP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 plural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of penny.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697347"/>
                  </a:ext>
                </a:extLst>
              </a:tr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UNMATO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A quantity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of something/money. 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580163"/>
                  </a:ext>
                </a:extLst>
              </a:tr>
              <a:tr h="55188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LTAOT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</a:t>
                      </a:r>
                      <a:r>
                        <a:rPr lang="en-GB" b="0" baseline="0" dirty="0">
                          <a:solidFill>
                            <a:sysClr val="windowText" lastClr="000000"/>
                          </a:solidFill>
                        </a:rPr>
                        <a:t> whole amount. </a:t>
                      </a:r>
                      <a:endParaRPr lang="en-GB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916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04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336" y="674703"/>
            <a:ext cx="590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Vocabulary Answers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336" y="1832942"/>
            <a:ext cx="5908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Change</a:t>
            </a:r>
          </a:p>
          <a:p>
            <a:r>
              <a:rPr lang="en-GB" sz="3600" b="1" dirty="0"/>
              <a:t>Subtraction</a:t>
            </a:r>
          </a:p>
          <a:p>
            <a:r>
              <a:rPr lang="en-GB" sz="3600" b="1" dirty="0"/>
              <a:t>Addition</a:t>
            </a:r>
          </a:p>
          <a:p>
            <a:r>
              <a:rPr lang="en-GB" sz="3600" b="1" dirty="0"/>
              <a:t>Pounds</a:t>
            </a:r>
          </a:p>
          <a:p>
            <a:r>
              <a:rPr lang="en-GB" sz="3600" b="1" dirty="0"/>
              <a:t>Pence</a:t>
            </a:r>
          </a:p>
          <a:p>
            <a:r>
              <a:rPr lang="en-GB" sz="3600" b="1" dirty="0"/>
              <a:t>Amount</a:t>
            </a:r>
          </a:p>
          <a:p>
            <a:r>
              <a:rPr lang="en-GB" sz="3600" b="1" dirty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142343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6A7A35-3B74-4927-ABE9-E2B41E82AB10}"/>
              </a:ext>
            </a:extLst>
          </p:cNvPr>
          <p:cNvSpPr txBox="1"/>
          <p:nvPr/>
        </p:nvSpPr>
        <p:spPr>
          <a:xfrm>
            <a:off x="516835" y="1192696"/>
            <a:ext cx="7023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Tessa goes to the shop on her way to school and buys the following:</a:t>
            </a:r>
          </a:p>
          <a:p>
            <a:endParaRPr lang="en-GB" sz="2400" dirty="0"/>
          </a:p>
          <a:p>
            <a:r>
              <a:rPr lang="en-GB" sz="2400" dirty="0"/>
              <a:t>Chocolate bar: 65p</a:t>
            </a:r>
          </a:p>
          <a:p>
            <a:endParaRPr lang="en-GB" sz="2400" dirty="0"/>
          </a:p>
          <a:p>
            <a:r>
              <a:rPr lang="en-GB" sz="2400" dirty="0"/>
              <a:t>Banana: 47p</a:t>
            </a:r>
          </a:p>
          <a:p>
            <a:endParaRPr lang="en-GB" sz="2400" dirty="0"/>
          </a:p>
          <a:p>
            <a:r>
              <a:rPr lang="en-GB" sz="2400" dirty="0"/>
              <a:t>Apple juice: £1.10 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She pays with a £5 note, calculate how much change she should receive.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C20B-5D4A-4F70-ABC2-70674475710E}"/>
              </a:ext>
            </a:extLst>
          </p:cNvPr>
          <p:cNvSpPr txBox="1"/>
          <p:nvPr/>
        </p:nvSpPr>
        <p:spPr>
          <a:xfrm>
            <a:off x="516835" y="318052"/>
            <a:ext cx="495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18874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021AFF13F2647A3EB03E859F1D333" ma:contentTypeVersion="4" ma:contentTypeDescription="Create a new document." ma:contentTypeScope="" ma:versionID="76ceeb581873e8ea33a0f3c90ff874fe">
  <xsd:schema xmlns:xsd="http://www.w3.org/2001/XMLSchema" xmlns:xs="http://www.w3.org/2001/XMLSchema" xmlns:p="http://schemas.microsoft.com/office/2006/metadata/properties" xmlns:ns2="e48515c1-f23c-4e07-a38d-bd69f60f7977" targetNamespace="http://schemas.microsoft.com/office/2006/metadata/properties" ma:root="true" ma:fieldsID="539b71bafa9dbd6409af56bc83028751" ns2:_="">
    <xsd:import namespace="e48515c1-f23c-4e07-a38d-bd69f60f7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515c1-f23c-4e07-a38d-bd69f60f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29C960-87D1-4C81-842B-697BC87A67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26392A-42FB-467B-95C1-8113BE1642F1}">
  <ds:schemaRefs>
    <ds:schemaRef ds:uri="http://schemas.microsoft.com/office/2006/metadata/properties"/>
    <ds:schemaRef ds:uri="http://purl.org/dc/elements/1.1/"/>
    <ds:schemaRef ds:uri="e48515c1-f23c-4e07-a38d-bd69f60f7977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4DC028-C35D-4F42-A19F-BC6D25FE3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8515c1-f23c-4e07-a38d-bd69f60f7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3169</TotalTime>
  <Words>549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goulding</dc:creator>
  <cp:lastModifiedBy>L Dawson (Pentrehafod School)</cp:lastModifiedBy>
  <cp:revision>179</cp:revision>
  <cp:lastPrinted>2018-03-23T14:06:06Z</cp:lastPrinted>
  <dcterms:created xsi:type="dcterms:W3CDTF">2017-09-07T18:00:48Z</dcterms:created>
  <dcterms:modified xsi:type="dcterms:W3CDTF">2021-06-06T15:53:47Z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0x010100DAB021AFF13F2647A3EB03E859F1D333</vt:lpwstr>
  </property>
</Properties>
</file>