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21" r:id="rId5"/>
    <p:sldId id="322" r:id="rId6"/>
    <p:sldId id="330" r:id="rId7"/>
    <p:sldId id="331" r:id="rId8"/>
    <p:sldId id="332" r:id="rId9"/>
    <p:sldId id="334" r:id="rId10"/>
    <p:sldId id="33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1" autoAdjust="0"/>
    <p:restoredTop sz="93922" autoAdjust="0"/>
  </p:normalViewPr>
  <p:slideViewPr>
    <p:cSldViewPr snapToGrid="0">
      <p:cViewPr varScale="1">
        <p:scale>
          <a:sx n="72" d="100"/>
          <a:sy n="72" d="100"/>
        </p:scale>
        <p:origin x="12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6C39E-CD77-4B07-AD0C-1E9AE0A45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879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EF52A-6F2B-4EB8-B1F7-B850A7159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891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5D7FA-9394-4F58-96D0-24BAEE60661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47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5D7FA-9394-4F58-96D0-24BAEE60661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473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Non calculator – text mark. Organise work.</a:t>
            </a:r>
            <a:r>
              <a:rPr lang="en-GB" baseline="0" dirty="0"/>
              <a:t> Paired Reading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21D2-6572-4F77-82AE-ED93F6F423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9E659B-280B-4B94-969C-2E23EC916E4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2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82D8A8-4D99-4169-8E7E-AFAF0A6A77A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19B0F5-FCAB-42C9-9C54-BA64421BFD8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1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72AAF8-8819-42A6-A51E-6603F6164F9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A7E81E-FE21-45A6-8A7D-E5FB8BB14C5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B36611-2DF3-41CC-8BAB-7B7209E426C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1B63E9-09CD-473A-9B74-046EC5F4CAB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97E35-BB87-4397-8044-21E7BF159D2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1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97DF5-C701-460F-B0EF-0FFCC93FA92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004" y="214747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8F9EA3-DD8C-49EC-B1C4-86ECA4A9F8A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2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F9FF7-9AEC-4A75-92FF-9B89FE32302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1" y="247699"/>
            <a:ext cx="728693" cy="9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D20D-EA00-4E05-AB51-4943B2B878A3}" type="datetimeFigureOut">
              <a:rPr lang="en-GB" smtClean="0"/>
              <a:t>06/06/2021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118A-07BE-4A89-B2F3-DF30E15BA82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9B1D9-F2EA-4E89-894A-36251845DB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919784"/>
          </a:xfrm>
          <a:prstGeom prst="rect">
            <a:avLst/>
          </a:prstGeom>
          <a:noFill/>
          <a:ln w="38100" algn="in">
            <a:solidFill>
              <a:srgbClr val="EB7331"/>
            </a:solidFill>
            <a:miter lim="800000"/>
            <a:headEnd/>
            <a:tailEnd/>
          </a:ln>
          <a:effectLst/>
        </p:spPr>
        <p:txBody>
          <a:bodyPr lIns="27432" tIns="27432" rIns="27432" bIns="27432"/>
          <a:lstStyle/>
          <a:p>
            <a:pPr>
              <a:defRPr/>
            </a:pPr>
            <a:endParaRPr lang="en-GB" sz="1350"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CE7995-D292-4178-B38F-A7CAB6C5DB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962" y="82379"/>
            <a:ext cx="9014255" cy="6755027"/>
          </a:xfrm>
          <a:prstGeom prst="rect">
            <a:avLst/>
          </a:prstGeom>
          <a:noFill/>
          <a:ln w="57150" algn="in">
            <a:solidFill>
              <a:srgbClr val="1900AE"/>
            </a:solidFill>
            <a:miter lim="800000"/>
            <a:headEnd/>
            <a:tailEnd/>
          </a:ln>
          <a:effectLst/>
        </p:spPr>
        <p:txBody>
          <a:bodyPr lIns="27432" tIns="27432" rIns="27432" bIns="27432"/>
          <a:lstStyle/>
          <a:p>
            <a:pPr>
              <a:defRPr/>
            </a:pPr>
            <a:endParaRPr lang="en-GB" sz="135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4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4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6C35AF-3BD2-4B75-8683-728C395F19C5}"/>
              </a:ext>
            </a:extLst>
          </p:cNvPr>
          <p:cNvSpPr txBox="1"/>
          <p:nvPr/>
        </p:nvSpPr>
        <p:spPr>
          <a:xfrm>
            <a:off x="2220686" y="266132"/>
            <a:ext cx="4809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u="sng" dirty="0">
                <a:latin typeface="Comic Sans MS" panose="030F0702030302020204" pitchFamily="66" charset="0"/>
              </a:rPr>
              <a:t>Fractions of amounts</a:t>
            </a:r>
          </a:p>
        </p:txBody>
      </p:sp>
      <p:pic>
        <p:nvPicPr>
          <p:cNvPr id="6" name="Picture 2" descr="MCj04298270000[1]">
            <a:extLst>
              <a:ext uri="{FF2B5EF4-FFF2-40B4-BE49-F238E27FC236}">
                <a16:creationId xmlns:a16="http://schemas.microsoft.com/office/drawing/2014/main" id="{7D887346-7412-4588-835B-9579E071D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6">
            <a:off x="8442790" y="1291102"/>
            <a:ext cx="530225" cy="5762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3008" y="1373642"/>
            <a:ext cx="67691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500">
              <a:latin typeface="Comic Sans MS" panose="030F0702030302020204" pitchFamily="66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9516" y="1290475"/>
            <a:ext cx="838838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latin typeface="Comic Sans MS" panose="030F0702030302020204" pitchFamily="66" charset="0"/>
              </a:rPr>
              <a:t>Fractions have a numerator and a denominator:</a:t>
            </a:r>
          </a:p>
          <a:p>
            <a:pPr eaLnBrk="1" hangingPunct="1">
              <a:spcBef>
                <a:spcPct val="50000"/>
              </a:spcBef>
            </a:pPr>
            <a:endParaRPr lang="en-GB" altLang="en-US" sz="2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latin typeface="Comic Sans MS" panose="030F0702030302020204" pitchFamily="66" charset="0"/>
              </a:rPr>
              <a:t> 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88299" y="2166771"/>
                <a:ext cx="650819" cy="1879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65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65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299" y="2166771"/>
                <a:ext cx="650819" cy="1879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58092" y="2690856"/>
            <a:ext cx="206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Numerator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(top number)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3046" y="2745151"/>
            <a:ext cx="2595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Denominator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(bottom number)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22024" y="2690856"/>
            <a:ext cx="1066275" cy="41549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39118" y="2974809"/>
            <a:ext cx="1054639" cy="70891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2647" y="4691401"/>
            <a:ext cx="8695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denominator tells us how many parts there are in total.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8851" y="5203936"/>
            <a:ext cx="7149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The numerator tells us how many parts we need.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8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63"/>
    </mc:Choice>
    <mc:Fallback xmlns="">
      <p:transition spd="slow" advTm="41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  <p:bldP spid="10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697" y="339634"/>
            <a:ext cx="191751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500" dirty="0">
                <a:latin typeface="Comic Sans MS" panose="030F0702030302020204" pitchFamily="66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697" y="970576"/>
                <a:ext cx="2066591" cy="636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5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of 20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7" y="970576"/>
                <a:ext cx="2066591" cy="636393"/>
              </a:xfrm>
              <a:prstGeom prst="rect">
                <a:avLst/>
              </a:prstGeom>
              <a:blipFill>
                <a:blip r:embed="rId5"/>
                <a:stretch>
                  <a:fillRect l="-5015" r="-383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068237"/>
              </p:ext>
            </p:extLst>
          </p:nvPr>
        </p:nvGraphicFramePr>
        <p:xfrm>
          <a:off x="1944867" y="2072621"/>
          <a:ext cx="4876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18444575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976873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8052005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90543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94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8114" y="3381246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20 ÷ 4 =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62117" y="2338302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12275" y="2338302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0050" y="2329766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4342" y="2311693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" name="Arc 7"/>
          <p:cNvSpPr/>
          <p:nvPr/>
        </p:nvSpPr>
        <p:spPr>
          <a:xfrm rot="7742107">
            <a:off x="2046171" y="598777"/>
            <a:ext cx="2658020" cy="3320071"/>
          </a:xfrm>
          <a:prstGeom prst="arc">
            <a:avLst>
              <a:gd name="adj1" fmla="val 15469286"/>
              <a:gd name="adj2" fmla="val 706392"/>
            </a:avLst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230603" y="4575692"/>
            <a:ext cx="2305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 + 5 + 5 = 15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or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5 x 3 = 15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56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9489"/>
    </mc:Choice>
    <mc:Fallback xmlns="">
      <p:transition spd="slow" advClick="0" advTm="69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19" grpId="0"/>
      <p:bldP spid="16" grpId="0"/>
      <p:bldP spid="17" grpId="0"/>
      <p:bldP spid="18" grpId="0"/>
      <p:bldP spid="8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568167"/>
              </p:ext>
            </p:extLst>
          </p:nvPr>
        </p:nvGraphicFramePr>
        <p:xfrm>
          <a:off x="1071151" y="2099230"/>
          <a:ext cx="70800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439">
                  <a:extLst>
                    <a:ext uri="{9D8B030D-6E8A-4147-A177-3AD203B41FA5}">
                      <a16:colId xmlns:a16="http://schemas.microsoft.com/office/drawing/2014/main" val="212847051"/>
                    </a:ext>
                  </a:extLst>
                </a:gridCol>
                <a:gridCol w="1011439">
                  <a:extLst>
                    <a:ext uri="{9D8B030D-6E8A-4147-A177-3AD203B41FA5}">
                      <a16:colId xmlns:a16="http://schemas.microsoft.com/office/drawing/2014/main" val="3184588849"/>
                    </a:ext>
                  </a:extLst>
                </a:gridCol>
                <a:gridCol w="1011439">
                  <a:extLst>
                    <a:ext uri="{9D8B030D-6E8A-4147-A177-3AD203B41FA5}">
                      <a16:colId xmlns:a16="http://schemas.microsoft.com/office/drawing/2014/main" val="1890476416"/>
                    </a:ext>
                  </a:extLst>
                </a:gridCol>
                <a:gridCol w="1011439">
                  <a:extLst>
                    <a:ext uri="{9D8B030D-6E8A-4147-A177-3AD203B41FA5}">
                      <a16:colId xmlns:a16="http://schemas.microsoft.com/office/drawing/2014/main" val="2961288689"/>
                    </a:ext>
                  </a:extLst>
                </a:gridCol>
                <a:gridCol w="1011439">
                  <a:extLst>
                    <a:ext uri="{9D8B030D-6E8A-4147-A177-3AD203B41FA5}">
                      <a16:colId xmlns:a16="http://schemas.microsoft.com/office/drawing/2014/main" val="2961601256"/>
                    </a:ext>
                  </a:extLst>
                </a:gridCol>
                <a:gridCol w="1011439">
                  <a:extLst>
                    <a:ext uri="{9D8B030D-6E8A-4147-A177-3AD203B41FA5}">
                      <a16:colId xmlns:a16="http://schemas.microsoft.com/office/drawing/2014/main" val="3375440027"/>
                    </a:ext>
                  </a:extLst>
                </a:gridCol>
                <a:gridCol w="1011439">
                  <a:extLst>
                    <a:ext uri="{9D8B030D-6E8A-4147-A177-3AD203B41FA5}">
                      <a16:colId xmlns:a16="http://schemas.microsoft.com/office/drawing/2014/main" val="331325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92334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2697" y="339634"/>
            <a:ext cx="191751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500" dirty="0">
                <a:latin typeface="Comic Sans MS" panose="030F0702030302020204" pitchFamily="66" charset="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697" y="970576"/>
                <a:ext cx="2066591" cy="63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5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of 56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7" y="970576"/>
                <a:ext cx="2066591" cy="636969"/>
              </a:xfrm>
              <a:prstGeom prst="rect">
                <a:avLst/>
              </a:prstGeom>
              <a:blipFill>
                <a:blip r:embed="rId5"/>
                <a:stretch>
                  <a:fillRect l="-5015" r="-383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638114" y="3381246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56 ÷ 7 =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0615" y="2333030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53162" y="2338302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1108" y="2346577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3799" y="2356375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Arc 7"/>
          <p:cNvSpPr/>
          <p:nvPr/>
        </p:nvSpPr>
        <p:spPr>
          <a:xfrm rot="7742107">
            <a:off x="1056574" y="1493094"/>
            <a:ext cx="1586828" cy="2437417"/>
          </a:xfrm>
          <a:prstGeom prst="arc">
            <a:avLst>
              <a:gd name="adj1" fmla="val 15422608"/>
              <a:gd name="adj2" fmla="val 706392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230603" y="4575692"/>
            <a:ext cx="2305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8 + 8 = 16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or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8 x 2 = 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3306" y="2356375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4709" y="2356375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91753" y="2353886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00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145"/>
    </mc:Choice>
    <mc:Fallback xmlns="">
      <p:transition spd="slow" advClick="0" advTm="50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19" grpId="0"/>
      <p:bldP spid="16" grpId="0"/>
      <p:bldP spid="17" grpId="0"/>
      <p:bldP spid="18" grpId="0"/>
      <p:bldP spid="8" grpId="0" animBg="1"/>
      <p:bldP spid="2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82863"/>
              </p:ext>
            </p:extLst>
          </p:nvPr>
        </p:nvGraphicFramePr>
        <p:xfrm>
          <a:off x="403654" y="1984521"/>
          <a:ext cx="82831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315">
                  <a:extLst>
                    <a:ext uri="{9D8B030D-6E8A-4147-A177-3AD203B41FA5}">
                      <a16:colId xmlns:a16="http://schemas.microsoft.com/office/drawing/2014/main" val="753938430"/>
                    </a:ext>
                  </a:extLst>
                </a:gridCol>
                <a:gridCol w="828315">
                  <a:extLst>
                    <a:ext uri="{9D8B030D-6E8A-4147-A177-3AD203B41FA5}">
                      <a16:colId xmlns:a16="http://schemas.microsoft.com/office/drawing/2014/main" val="3929492048"/>
                    </a:ext>
                  </a:extLst>
                </a:gridCol>
                <a:gridCol w="828315">
                  <a:extLst>
                    <a:ext uri="{9D8B030D-6E8A-4147-A177-3AD203B41FA5}">
                      <a16:colId xmlns:a16="http://schemas.microsoft.com/office/drawing/2014/main" val="2152460086"/>
                    </a:ext>
                  </a:extLst>
                </a:gridCol>
                <a:gridCol w="828315">
                  <a:extLst>
                    <a:ext uri="{9D8B030D-6E8A-4147-A177-3AD203B41FA5}">
                      <a16:colId xmlns:a16="http://schemas.microsoft.com/office/drawing/2014/main" val="571384889"/>
                    </a:ext>
                  </a:extLst>
                </a:gridCol>
                <a:gridCol w="828315">
                  <a:extLst>
                    <a:ext uri="{9D8B030D-6E8A-4147-A177-3AD203B41FA5}">
                      <a16:colId xmlns:a16="http://schemas.microsoft.com/office/drawing/2014/main" val="411310594"/>
                    </a:ext>
                  </a:extLst>
                </a:gridCol>
                <a:gridCol w="828315">
                  <a:extLst>
                    <a:ext uri="{9D8B030D-6E8A-4147-A177-3AD203B41FA5}">
                      <a16:colId xmlns:a16="http://schemas.microsoft.com/office/drawing/2014/main" val="1921243240"/>
                    </a:ext>
                  </a:extLst>
                </a:gridCol>
                <a:gridCol w="828315">
                  <a:extLst>
                    <a:ext uri="{9D8B030D-6E8A-4147-A177-3AD203B41FA5}">
                      <a16:colId xmlns:a16="http://schemas.microsoft.com/office/drawing/2014/main" val="649810887"/>
                    </a:ext>
                  </a:extLst>
                </a:gridCol>
                <a:gridCol w="828315">
                  <a:extLst>
                    <a:ext uri="{9D8B030D-6E8A-4147-A177-3AD203B41FA5}">
                      <a16:colId xmlns:a16="http://schemas.microsoft.com/office/drawing/2014/main" val="3404174346"/>
                    </a:ext>
                  </a:extLst>
                </a:gridCol>
                <a:gridCol w="828315">
                  <a:extLst>
                    <a:ext uri="{9D8B030D-6E8A-4147-A177-3AD203B41FA5}">
                      <a16:colId xmlns:a16="http://schemas.microsoft.com/office/drawing/2014/main" val="271129160"/>
                    </a:ext>
                  </a:extLst>
                </a:gridCol>
                <a:gridCol w="828315">
                  <a:extLst>
                    <a:ext uri="{9D8B030D-6E8A-4147-A177-3AD203B41FA5}">
                      <a16:colId xmlns:a16="http://schemas.microsoft.com/office/drawing/2014/main" val="397807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48933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2697" y="339634"/>
            <a:ext cx="273985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500" dirty="0">
                <a:latin typeface="Comic Sans MS" panose="030F0702030302020204" pitchFamily="66" charset="0"/>
              </a:rPr>
              <a:t>Try this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697" y="970576"/>
                <a:ext cx="2201244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5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of 30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7" y="970576"/>
                <a:ext cx="2201244" cy="638765"/>
              </a:xfrm>
              <a:prstGeom prst="rect">
                <a:avLst/>
              </a:prstGeom>
              <a:blipFill>
                <a:blip r:embed="rId4"/>
                <a:stretch>
                  <a:fillRect l="-4709" r="-3601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638114" y="3381246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30 ÷ 10 =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58229" y="2276835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2842" y="2303655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8520" y="2266860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54558" y="2243515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8" name="Arc 7"/>
          <p:cNvSpPr/>
          <p:nvPr/>
        </p:nvSpPr>
        <p:spPr>
          <a:xfrm rot="7742107">
            <a:off x="555844" y="-562867"/>
            <a:ext cx="4773705" cy="4579549"/>
          </a:xfrm>
          <a:prstGeom prst="arc">
            <a:avLst>
              <a:gd name="adj1" fmla="val 16001373"/>
              <a:gd name="adj2" fmla="val 70639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788115" y="4394994"/>
            <a:ext cx="3771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 3 + 3 + 3 + 3 + 3 + 3 = 18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or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3 x 6 = 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1771" y="2252094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8387" y="2264465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1929" y="2275894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6804" y="2276835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45991" y="2220170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92863" y="2275894"/>
            <a:ext cx="1519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63"/>
    </mc:Choice>
    <mc:Fallback xmlns="">
      <p:transition spd="slow" advClick="0" advTm="4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19" grpId="0"/>
      <p:bldP spid="16" grpId="0"/>
      <p:bldP spid="17" grpId="0"/>
      <p:bldP spid="18" grpId="0"/>
      <p:bldP spid="8" grpId="0" animBg="1"/>
      <p:bldP spid="22" grpId="0"/>
      <p:bldP spid="13" grpId="0"/>
      <p:bldP spid="14" grpId="0"/>
      <p:bldP spid="15" grpId="0"/>
      <p:bldP spid="2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942975" y="1049114"/>
            <a:ext cx="81057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/>
              <a:t>1)		</a:t>
            </a:r>
            <a:r>
              <a:rPr lang="en-GB" altLang="en-US" sz="2400" u="sng" dirty="0"/>
              <a:t>2</a:t>
            </a:r>
            <a:r>
              <a:rPr lang="en-GB" altLang="en-US" sz="2400" dirty="0"/>
              <a:t>  of  9		                      2)	</a:t>
            </a:r>
            <a:r>
              <a:rPr lang="en-GB" altLang="en-US" sz="2400" u="sng" dirty="0"/>
              <a:t>3</a:t>
            </a:r>
            <a:r>
              <a:rPr lang="en-GB" altLang="en-US" sz="2400" dirty="0"/>
              <a:t> of  20</a:t>
            </a:r>
          </a:p>
          <a:p>
            <a:pPr>
              <a:spcBef>
                <a:spcPct val="50000"/>
              </a:spcBef>
            </a:pPr>
            <a:endParaRPr lang="en-GB" altLang="en-US" sz="2400" u="sng" dirty="0"/>
          </a:p>
          <a:p>
            <a:pPr>
              <a:spcBef>
                <a:spcPct val="50000"/>
              </a:spcBef>
            </a:pPr>
            <a:r>
              <a:rPr lang="en-GB" altLang="en-US" sz="2400" dirty="0"/>
              <a:t> 3)	</a:t>
            </a:r>
            <a:r>
              <a:rPr lang="en-GB" altLang="en-US" sz="2400" u="sng" dirty="0"/>
              <a:t>2</a:t>
            </a:r>
            <a:r>
              <a:rPr lang="en-GB" altLang="en-US" sz="2400" dirty="0"/>
              <a:t>  of 15 	                           4)	</a:t>
            </a:r>
            <a:r>
              <a:rPr lang="en-GB" altLang="en-US" sz="2400" u="sng" dirty="0"/>
              <a:t>5</a:t>
            </a:r>
            <a:r>
              <a:rPr lang="en-GB" altLang="en-US" sz="2400" dirty="0"/>
              <a:t>  of  12  </a:t>
            </a:r>
          </a:p>
          <a:p>
            <a:pPr>
              <a:spcBef>
                <a:spcPct val="50000"/>
              </a:spcBef>
            </a:pPr>
            <a:endParaRPr lang="en-GB" altLang="en-US" sz="2400" dirty="0"/>
          </a:p>
          <a:p>
            <a:pPr marL="457200" indent="-457200">
              <a:spcBef>
                <a:spcPct val="50000"/>
              </a:spcBef>
              <a:buAutoNum type="arabicParenR" startAt="5"/>
            </a:pPr>
            <a:r>
              <a:rPr lang="en-GB" altLang="en-US" sz="2400" u="sng" dirty="0"/>
              <a:t>3</a:t>
            </a:r>
            <a:r>
              <a:rPr lang="en-GB" altLang="en-US" sz="2400" dirty="0"/>
              <a:t>  of  24                              6)	</a:t>
            </a:r>
            <a:r>
              <a:rPr lang="en-GB" altLang="en-US" sz="2400" u="sng" dirty="0"/>
              <a:t>2</a:t>
            </a:r>
            <a:r>
              <a:rPr lang="en-GB" altLang="en-US" sz="2400" dirty="0"/>
              <a:t>  of  21</a:t>
            </a:r>
          </a:p>
          <a:p>
            <a:pPr marL="0" indent="0">
              <a:spcBef>
                <a:spcPct val="50000"/>
              </a:spcBef>
            </a:pPr>
            <a:r>
              <a:rPr lang="en-GB" altLang="en-US" sz="2400" dirty="0"/>
              <a:t>	                           </a:t>
            </a:r>
            <a:endParaRPr lang="en-GB" altLang="en-US" sz="2400" u="sng" dirty="0"/>
          </a:p>
          <a:p>
            <a:pPr marL="457200" indent="-457200">
              <a:spcBef>
                <a:spcPct val="50000"/>
              </a:spcBef>
              <a:buAutoNum type="arabicParenR" startAt="7"/>
            </a:pPr>
            <a:r>
              <a:rPr lang="en-GB" altLang="en-US" sz="2400" u="sng" dirty="0"/>
              <a:t>4</a:t>
            </a:r>
            <a:r>
              <a:rPr lang="en-GB" altLang="en-US" sz="2400" dirty="0"/>
              <a:t>  of  55  	         	                8)  </a:t>
            </a:r>
            <a:r>
              <a:rPr lang="en-GB" altLang="en-US" sz="2400" u="sng" dirty="0"/>
              <a:t>4</a:t>
            </a:r>
            <a:r>
              <a:rPr lang="en-GB" altLang="en-US" sz="2400" dirty="0"/>
              <a:t>  of  18</a:t>
            </a:r>
          </a:p>
          <a:p>
            <a:pPr marL="457200" indent="-457200">
              <a:spcBef>
                <a:spcPct val="50000"/>
              </a:spcBef>
              <a:buAutoNum type="arabicParenR" startAt="7"/>
            </a:pPr>
            <a:endParaRPr lang="en-GB" altLang="en-US" sz="2400" dirty="0"/>
          </a:p>
          <a:p>
            <a:pPr>
              <a:spcBef>
                <a:spcPct val="50000"/>
              </a:spcBef>
            </a:pPr>
            <a:r>
              <a:rPr lang="en-GB" altLang="en-US" sz="2400" dirty="0"/>
              <a:t>9)		</a:t>
            </a:r>
            <a:r>
              <a:rPr lang="en-GB" altLang="en-US" sz="2400" u="sng" dirty="0"/>
              <a:t>3</a:t>
            </a:r>
            <a:r>
              <a:rPr lang="en-GB" altLang="en-US" sz="2400" dirty="0"/>
              <a:t>  of  200  		              10)  </a:t>
            </a:r>
            <a:r>
              <a:rPr lang="en-GB" altLang="en-US" sz="2400" u="sng" dirty="0"/>
              <a:t>4</a:t>
            </a:r>
            <a:r>
              <a:rPr lang="en-GB" altLang="en-US" sz="2400" dirty="0"/>
              <a:t>  of  45  	</a:t>
            </a:r>
            <a:endParaRPr lang="en-GB" altLang="en-US" sz="2400" u="sng" dirty="0"/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1405255" y="1399996"/>
            <a:ext cx="383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altLang="en-US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5484812" y="1411427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1393825" y="249291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3421" name="Text Box 13"/>
          <p:cNvSpPr txBox="1">
            <a:spLocks noChangeArrowheads="1"/>
          </p:cNvSpPr>
          <p:nvPr/>
        </p:nvSpPr>
        <p:spPr bwMode="auto">
          <a:xfrm>
            <a:off x="5484812" y="2541588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3422" name="Text Box 14"/>
          <p:cNvSpPr txBox="1">
            <a:spLocks noChangeArrowheads="1"/>
          </p:cNvSpPr>
          <p:nvPr/>
        </p:nvSpPr>
        <p:spPr bwMode="auto">
          <a:xfrm>
            <a:off x="1406525" y="3558191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73423" name="Text Box 15"/>
          <p:cNvSpPr txBox="1">
            <a:spLocks noChangeArrowheads="1"/>
          </p:cNvSpPr>
          <p:nvPr/>
        </p:nvSpPr>
        <p:spPr bwMode="auto">
          <a:xfrm>
            <a:off x="5594349" y="3669283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3424" name="Text Box 16"/>
          <p:cNvSpPr txBox="1">
            <a:spLocks noChangeArrowheads="1"/>
          </p:cNvSpPr>
          <p:nvPr/>
        </p:nvSpPr>
        <p:spPr bwMode="auto">
          <a:xfrm>
            <a:off x="1293904" y="4738838"/>
            <a:ext cx="57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73425" name="Text Box 17"/>
          <p:cNvSpPr txBox="1">
            <a:spLocks noChangeArrowheads="1"/>
          </p:cNvSpPr>
          <p:nvPr/>
        </p:nvSpPr>
        <p:spPr bwMode="auto">
          <a:xfrm>
            <a:off x="5484812" y="4763394"/>
            <a:ext cx="934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altLang="en-US" sz="2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73426" name="Text Box 18"/>
          <p:cNvSpPr txBox="1">
            <a:spLocks noChangeArrowheads="1"/>
          </p:cNvSpPr>
          <p:nvPr/>
        </p:nvSpPr>
        <p:spPr bwMode="auto">
          <a:xfrm>
            <a:off x="1344612" y="5860211"/>
            <a:ext cx="55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73427" name="Text Box 19"/>
          <p:cNvSpPr txBox="1">
            <a:spLocks noChangeArrowheads="1"/>
          </p:cNvSpPr>
          <p:nvPr/>
        </p:nvSpPr>
        <p:spPr bwMode="auto">
          <a:xfrm>
            <a:off x="5355430" y="5820808"/>
            <a:ext cx="941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85375" y="209005"/>
            <a:ext cx="20104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500" dirty="0">
                <a:latin typeface="Comic Sans MS" panose="030F0702030302020204" pitchFamily="66" charset="0"/>
              </a:rPr>
              <a:t>Exercise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39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0"/>
    </mc:Choice>
    <mc:Fallback xmlns="">
      <p:transition spd="slow" advTm="6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942975" y="1049114"/>
            <a:ext cx="81057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/>
              <a:t>1)		</a:t>
            </a:r>
            <a:r>
              <a:rPr lang="en-GB" altLang="en-US" sz="2400" u="sng" dirty="0"/>
              <a:t>2</a:t>
            </a:r>
            <a:r>
              <a:rPr lang="en-GB" altLang="en-US" sz="2400" dirty="0"/>
              <a:t>  of  9		                      2)	</a:t>
            </a:r>
            <a:r>
              <a:rPr lang="en-GB" altLang="en-US" sz="2400" u="sng" dirty="0"/>
              <a:t>3</a:t>
            </a:r>
            <a:r>
              <a:rPr lang="en-GB" altLang="en-US" sz="2400" dirty="0"/>
              <a:t> of  20</a:t>
            </a:r>
          </a:p>
          <a:p>
            <a:pPr>
              <a:spcBef>
                <a:spcPct val="50000"/>
              </a:spcBef>
            </a:pPr>
            <a:endParaRPr lang="en-GB" altLang="en-US" sz="2400" u="sng" dirty="0"/>
          </a:p>
          <a:p>
            <a:pPr>
              <a:spcBef>
                <a:spcPct val="50000"/>
              </a:spcBef>
            </a:pPr>
            <a:r>
              <a:rPr lang="en-GB" altLang="en-US" sz="2400" dirty="0"/>
              <a:t> 3)	</a:t>
            </a:r>
            <a:r>
              <a:rPr lang="en-GB" altLang="en-US" sz="2400" u="sng" dirty="0"/>
              <a:t>2</a:t>
            </a:r>
            <a:r>
              <a:rPr lang="en-GB" altLang="en-US" sz="2400" dirty="0"/>
              <a:t>  of 15 	                           4)	</a:t>
            </a:r>
            <a:r>
              <a:rPr lang="en-GB" altLang="en-US" sz="2400" u="sng" dirty="0"/>
              <a:t>5</a:t>
            </a:r>
            <a:r>
              <a:rPr lang="en-GB" altLang="en-US" sz="2400" dirty="0"/>
              <a:t>  of  12  </a:t>
            </a:r>
          </a:p>
          <a:p>
            <a:pPr>
              <a:spcBef>
                <a:spcPct val="50000"/>
              </a:spcBef>
            </a:pPr>
            <a:endParaRPr lang="en-GB" altLang="en-US" sz="2400" dirty="0"/>
          </a:p>
          <a:p>
            <a:pPr marL="457200" indent="-457200">
              <a:spcBef>
                <a:spcPct val="50000"/>
              </a:spcBef>
              <a:buAutoNum type="arabicParenR" startAt="5"/>
            </a:pPr>
            <a:r>
              <a:rPr lang="en-GB" altLang="en-US" sz="2400" u="sng" dirty="0"/>
              <a:t>3</a:t>
            </a:r>
            <a:r>
              <a:rPr lang="en-GB" altLang="en-US" sz="2400" dirty="0"/>
              <a:t>  of  24                              6)	</a:t>
            </a:r>
            <a:r>
              <a:rPr lang="en-GB" altLang="en-US" sz="2400" u="sng" dirty="0"/>
              <a:t>2</a:t>
            </a:r>
            <a:r>
              <a:rPr lang="en-GB" altLang="en-US" sz="2400" dirty="0"/>
              <a:t>  of  21</a:t>
            </a:r>
          </a:p>
          <a:p>
            <a:pPr marL="0" indent="0">
              <a:spcBef>
                <a:spcPct val="50000"/>
              </a:spcBef>
            </a:pPr>
            <a:r>
              <a:rPr lang="en-GB" altLang="en-US" sz="2400" dirty="0"/>
              <a:t>	                           </a:t>
            </a:r>
            <a:endParaRPr lang="en-GB" altLang="en-US" sz="2400" u="sng" dirty="0"/>
          </a:p>
          <a:p>
            <a:pPr marL="457200" indent="-457200">
              <a:spcBef>
                <a:spcPct val="50000"/>
              </a:spcBef>
              <a:buAutoNum type="arabicParenR" startAt="7"/>
            </a:pPr>
            <a:r>
              <a:rPr lang="en-GB" altLang="en-US" sz="2400" u="sng" dirty="0"/>
              <a:t>4</a:t>
            </a:r>
            <a:r>
              <a:rPr lang="en-GB" altLang="en-US" sz="2400" dirty="0"/>
              <a:t>  of  55  	         	                8)  </a:t>
            </a:r>
            <a:r>
              <a:rPr lang="en-GB" altLang="en-US" sz="2400" u="sng" dirty="0"/>
              <a:t>4</a:t>
            </a:r>
            <a:r>
              <a:rPr lang="en-GB" altLang="en-US" sz="2400" dirty="0"/>
              <a:t>  of  18</a:t>
            </a:r>
          </a:p>
          <a:p>
            <a:pPr marL="457200" indent="-457200">
              <a:spcBef>
                <a:spcPct val="50000"/>
              </a:spcBef>
              <a:buAutoNum type="arabicParenR" startAt="7"/>
            </a:pPr>
            <a:endParaRPr lang="en-GB" altLang="en-US" sz="2400" dirty="0"/>
          </a:p>
          <a:p>
            <a:pPr>
              <a:spcBef>
                <a:spcPct val="50000"/>
              </a:spcBef>
            </a:pPr>
            <a:r>
              <a:rPr lang="en-GB" altLang="en-US" sz="2400" dirty="0"/>
              <a:t>9)		</a:t>
            </a:r>
            <a:r>
              <a:rPr lang="en-GB" altLang="en-US" sz="2400" u="sng" dirty="0"/>
              <a:t>3</a:t>
            </a:r>
            <a:r>
              <a:rPr lang="en-GB" altLang="en-US" sz="2400" dirty="0"/>
              <a:t>  of  200  		              10)  </a:t>
            </a:r>
            <a:r>
              <a:rPr lang="en-GB" altLang="en-US" sz="2400" u="sng" dirty="0"/>
              <a:t>4</a:t>
            </a:r>
            <a:r>
              <a:rPr lang="en-GB" altLang="en-US" sz="2400" dirty="0"/>
              <a:t>  of  45  	</a:t>
            </a:r>
            <a:endParaRPr lang="en-GB" altLang="en-US" sz="2400" u="sng" dirty="0"/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1405255" y="1399996"/>
            <a:ext cx="383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altLang="en-US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5484812" y="1411427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1393825" y="2492919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3421" name="Text Box 13"/>
          <p:cNvSpPr txBox="1">
            <a:spLocks noChangeArrowheads="1"/>
          </p:cNvSpPr>
          <p:nvPr/>
        </p:nvSpPr>
        <p:spPr bwMode="auto">
          <a:xfrm>
            <a:off x="5484812" y="2541588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3422" name="Text Box 14"/>
          <p:cNvSpPr txBox="1">
            <a:spLocks noChangeArrowheads="1"/>
          </p:cNvSpPr>
          <p:nvPr/>
        </p:nvSpPr>
        <p:spPr bwMode="auto">
          <a:xfrm>
            <a:off x="1406525" y="3558191"/>
            <a:ext cx="81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73423" name="Text Box 15"/>
          <p:cNvSpPr txBox="1">
            <a:spLocks noChangeArrowheads="1"/>
          </p:cNvSpPr>
          <p:nvPr/>
        </p:nvSpPr>
        <p:spPr bwMode="auto">
          <a:xfrm>
            <a:off x="5545529" y="3669283"/>
            <a:ext cx="46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3424" name="Text Box 16"/>
          <p:cNvSpPr txBox="1">
            <a:spLocks noChangeArrowheads="1"/>
          </p:cNvSpPr>
          <p:nvPr/>
        </p:nvSpPr>
        <p:spPr bwMode="auto">
          <a:xfrm>
            <a:off x="1293904" y="4738838"/>
            <a:ext cx="57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73425" name="Text Box 17"/>
          <p:cNvSpPr txBox="1">
            <a:spLocks noChangeArrowheads="1"/>
          </p:cNvSpPr>
          <p:nvPr/>
        </p:nvSpPr>
        <p:spPr bwMode="auto">
          <a:xfrm>
            <a:off x="5484812" y="4763394"/>
            <a:ext cx="934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GB" altLang="en-US" sz="24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73426" name="Text Box 18"/>
          <p:cNvSpPr txBox="1">
            <a:spLocks noChangeArrowheads="1"/>
          </p:cNvSpPr>
          <p:nvPr/>
        </p:nvSpPr>
        <p:spPr bwMode="auto">
          <a:xfrm>
            <a:off x="1344612" y="5860211"/>
            <a:ext cx="55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73427" name="Text Box 19"/>
          <p:cNvSpPr txBox="1">
            <a:spLocks noChangeArrowheads="1"/>
          </p:cNvSpPr>
          <p:nvPr/>
        </p:nvSpPr>
        <p:spPr bwMode="auto">
          <a:xfrm>
            <a:off x="5355430" y="5820808"/>
            <a:ext cx="941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sz="24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85375" y="209005"/>
            <a:ext cx="195438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2747477" y="1145590"/>
            <a:ext cx="597580" cy="531674"/>
          </a:xfrm>
          <a:prstGeom prst="beve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GB" altLang="en-US" sz="2000" dirty="0"/>
              <a:t> 6</a:t>
            </a: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6844575" y="1108353"/>
            <a:ext cx="597580" cy="531674"/>
          </a:xfrm>
          <a:prstGeom prst="beve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GB" altLang="en-US" sz="2000" dirty="0"/>
              <a:t>15</a:t>
            </a: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2748443" y="2095026"/>
            <a:ext cx="597580" cy="531674"/>
          </a:xfrm>
          <a:prstGeom prst="beve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GB" altLang="en-US" sz="2000" dirty="0"/>
              <a:t> 6</a:t>
            </a: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2747477" y="3137609"/>
            <a:ext cx="597580" cy="531674"/>
          </a:xfrm>
          <a:prstGeom prst="beve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GB" altLang="en-US" sz="2000" dirty="0"/>
              <a:t> 9</a:t>
            </a: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2747477" y="4274348"/>
            <a:ext cx="727242" cy="531674"/>
          </a:xfrm>
          <a:prstGeom prst="beve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GB" altLang="en-US" sz="2000" dirty="0"/>
              <a:t> 20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2816608" y="5470326"/>
            <a:ext cx="727243" cy="531674"/>
          </a:xfrm>
          <a:prstGeom prst="beve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GB" altLang="en-US" sz="2000" dirty="0"/>
              <a:t> 30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6844575" y="2174294"/>
            <a:ext cx="597580" cy="531674"/>
          </a:xfrm>
          <a:prstGeom prst="beve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GB" altLang="en-US" sz="2000" dirty="0"/>
              <a:t>10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862286" y="4274348"/>
            <a:ext cx="597580" cy="531674"/>
          </a:xfrm>
          <a:prstGeom prst="beve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GB" altLang="en-US" sz="2000" dirty="0"/>
              <a:t>8</a:t>
            </a: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6862286" y="3254969"/>
            <a:ext cx="597580" cy="531674"/>
          </a:xfrm>
          <a:prstGeom prst="beve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GB" altLang="en-US" sz="2000" dirty="0"/>
              <a:t>6</a:t>
            </a: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871969" y="5470326"/>
            <a:ext cx="597580" cy="531674"/>
          </a:xfrm>
          <a:prstGeom prst="bevel">
            <a:avLst>
              <a:gd name="adj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GB" altLang="en-US" sz="2000" dirty="0"/>
              <a:t>12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65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9"/>
    </mc:Choice>
    <mc:Fallback xmlns="">
      <p:transition spd="slow" advTm="12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r="1633" b="12048"/>
          <a:stretch/>
        </p:blipFill>
        <p:spPr bwMode="auto">
          <a:xfrm>
            <a:off x="193117" y="706192"/>
            <a:ext cx="8627355" cy="590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977" y="11862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Who is correct?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60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72"/>
    </mc:Choice>
    <mc:Fallback xmlns="">
      <p:transition spd="slow" advTm="25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.4|4.7|7.8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3.3|4.2|13.7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4.4|7.2|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TIMING" val="|1.8|1|0.4|0.5|0.4|0.4|0.3|0.3|0.3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2ED22D2E516499C9B922C26F20F5B" ma:contentTypeVersion="14" ma:contentTypeDescription="Create a new document." ma:contentTypeScope="" ma:versionID="d12bb505c513ebda1298b3f822a514a0">
  <xsd:schema xmlns:xsd="http://www.w3.org/2001/XMLSchema" xmlns:xs="http://www.w3.org/2001/XMLSchema" xmlns:p="http://schemas.microsoft.com/office/2006/metadata/properties" xmlns:ns2="c0b6cbaf-a139-4e90-a169-b5f2367e02b4" xmlns:ns3="551196cf-755b-4dbe-87d0-85588f24cb73" targetNamespace="http://schemas.microsoft.com/office/2006/metadata/properties" ma:root="true" ma:fieldsID="aedfbeada3c08a3fabfd20ad1dd22da4" ns2:_="" ns3:_="">
    <xsd:import namespace="c0b6cbaf-a139-4e90-a169-b5f2367e02b4"/>
    <xsd:import namespace="551196cf-755b-4dbe-87d0-85588f24cb7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6cbaf-a139-4e90-a169-b5f2367e02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196cf-755b-4dbe-87d0-85588f24c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26392A-42FB-467B-95C1-8113BE1642F1}">
  <ds:schemaRefs>
    <ds:schemaRef ds:uri="http://schemas.microsoft.com/office/2006/metadata/properties"/>
    <ds:schemaRef ds:uri="551196cf-755b-4dbe-87d0-85588f24cb7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0b6cbaf-a139-4e90-a169-b5f2367e02b4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166A80-DC59-456D-8B9E-61AA81D94B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b6cbaf-a139-4e90-a169-b5f2367e02b4"/>
    <ds:schemaRef ds:uri="551196cf-755b-4dbe-87d0-85588f24c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29C960-87D1-4C81-842B-697BC87A67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</TotalTime>
  <Words>337</Words>
  <Application>Microsoft Office PowerPoint</Application>
  <PresentationFormat>On-screen Show (4:3)</PresentationFormat>
  <Paragraphs>114</Paragraphs>
  <Slides>7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goulding</dc:creator>
  <cp:lastModifiedBy>L Dawson (Pentrehafod School)</cp:lastModifiedBy>
  <cp:revision>136</cp:revision>
  <cp:lastPrinted>2018-03-23T14:06:06Z</cp:lastPrinted>
  <dcterms:created xsi:type="dcterms:W3CDTF">2017-09-07T18:00:48Z</dcterms:created>
  <dcterms:modified xsi:type="dcterms:W3CDTF">2021-06-06T16:00:04Z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0x0101005D22ED22D2E516499C9B922C26F20F5B</vt:lpwstr>
  </property>
  <property fmtid="{D5CDD505-2E9C-101B-9397-08002B2CF9AE}" pid="3" name="Order">
    <vt:r8>3734700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