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21" r:id="rId5"/>
    <p:sldId id="322" r:id="rId6"/>
    <p:sldId id="323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1" r:id="rId15"/>
    <p:sldId id="33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11" autoAdjust="0"/>
    <p:restoredTop sz="93922" autoAdjust="0"/>
  </p:normalViewPr>
  <p:slideViewPr>
    <p:cSldViewPr snapToGrid="0">
      <p:cViewPr varScale="1">
        <p:scale>
          <a:sx n="72" d="100"/>
          <a:sy n="72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C39E-CD77-4B07-AD0C-1E9AE0A45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7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F52A-6F2B-4EB8-B1F7-B850A7159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E659B-280B-4B94-969C-2E23EC916E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2D8A8-4D99-4169-8E7E-AFAF0A6A77A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B0F5-FCAB-42C9-9C54-BA64421BFD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AAF8-8819-42A6-A51E-6603F6164F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7E81E-FE21-45A6-8A7D-E5FB8BB14C5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36611-2DF3-41CC-8BAB-7B7209E426C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B63E9-09CD-473A-9B74-046EC5F4CAB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7E35-BB87-4397-8044-21E7BF159D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97DF5-C701-460F-B0EF-0FFCC93FA92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4" y="214747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F9EA3-DD8C-49EC-B1C4-86ECA4A9F8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F9FF7-9AEC-4A75-92FF-9B89FE3230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9B1D9-F2EA-4E89-894A-36251845DB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919784"/>
          </a:xfrm>
          <a:prstGeom prst="rect">
            <a:avLst/>
          </a:prstGeom>
          <a:noFill/>
          <a:ln w="38100" algn="in">
            <a:solidFill>
              <a:srgbClr val="EB7331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E7995-D292-4178-B38F-A7CAB6C5D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62" y="82379"/>
            <a:ext cx="9014255" cy="6755027"/>
          </a:xfrm>
          <a:prstGeom prst="rect">
            <a:avLst/>
          </a:prstGeom>
          <a:noFill/>
          <a:ln w="57150" algn="in">
            <a:solidFill>
              <a:srgbClr val="1900AE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C35AF-3BD2-4B75-8683-728C395F19C5}"/>
              </a:ext>
            </a:extLst>
          </p:cNvPr>
          <p:cNvSpPr txBox="1"/>
          <p:nvPr/>
        </p:nvSpPr>
        <p:spPr>
          <a:xfrm>
            <a:off x="724150" y="2109254"/>
            <a:ext cx="75402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latin typeface="Comic Sans MS" panose="030F0702030302020204" pitchFamily="66" charset="0"/>
              </a:rPr>
              <a:t>Mathematical Mental Strategies</a:t>
            </a:r>
          </a:p>
          <a:p>
            <a:pPr algn="ctr"/>
            <a:endParaRPr lang="en-GB" sz="35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3500" u="sng" dirty="0">
                <a:latin typeface="Comic Sans MS" panose="030F0702030302020204" pitchFamily="66" charset="0"/>
              </a:rPr>
              <a:t>Tips and Tricks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0"/>
    </mc:Choice>
    <mc:Fallback xmlns="">
      <p:transition spd="slow" advTm="11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55990"/>
              </p:ext>
            </p:extLst>
          </p:nvPr>
        </p:nvGraphicFramePr>
        <p:xfrm>
          <a:off x="287382" y="1322340"/>
          <a:ext cx="3657600" cy="415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452">
                  <a:extLst>
                    <a:ext uri="{9D8B030D-6E8A-4147-A177-3AD203B41FA5}">
                      <a16:colId xmlns:a16="http://schemas.microsoft.com/office/drawing/2014/main" val="2233001828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1973681748"/>
                    </a:ext>
                  </a:extLst>
                </a:gridCol>
              </a:tblGrid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25 + 15 =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40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45322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 + 20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55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07983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 + 40=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106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9893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38 + 28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66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377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 + 13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63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83101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99 + 8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107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35666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25 + 226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251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2088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136 + 42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178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871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Time to complete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556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00943"/>
              </p:ext>
            </p:extLst>
          </p:nvPr>
        </p:nvGraphicFramePr>
        <p:xfrm>
          <a:off x="4387759" y="1322340"/>
          <a:ext cx="4181476" cy="448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1579">
                  <a:extLst>
                    <a:ext uri="{9D8B030D-6E8A-4147-A177-3AD203B41FA5}">
                      <a16:colId xmlns:a16="http://schemas.microsoft.com/office/drawing/2014/main" val="35456161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796407845"/>
                    </a:ext>
                  </a:extLst>
                </a:gridCol>
              </a:tblGrid>
              <a:tr h="483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30 - 15 =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15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50615"/>
                  </a:ext>
                </a:extLst>
              </a:tr>
              <a:tr h="535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35 - 10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25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336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65 - 42=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23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01152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38 - 28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10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24202"/>
                  </a:ext>
                </a:extLst>
              </a:tr>
              <a:tr h="489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50 - 33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17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86607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102 - 9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93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32692"/>
                  </a:ext>
                </a:extLst>
              </a:tr>
              <a:tr h="589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212 - 36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176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22654"/>
                  </a:ext>
                </a:extLst>
              </a:tr>
              <a:tr h="78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Time to complete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77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0080" y="156755"/>
            <a:ext cx="721069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 Yourself -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Try and complete this set of questions in 2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5"/>
    </mc:Choice>
    <mc:Fallback xmlns="">
      <p:transition spd="slow" advTm="162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156755"/>
            <a:ext cx="721069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 Yourself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Try and complete this set of questions in 3 minutes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49287"/>
              </p:ext>
            </p:extLst>
          </p:nvPr>
        </p:nvGraphicFramePr>
        <p:xfrm>
          <a:off x="872990" y="1602245"/>
          <a:ext cx="6744878" cy="3466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219">
                  <a:extLst>
                    <a:ext uri="{9D8B030D-6E8A-4147-A177-3AD203B41FA5}">
                      <a16:colId xmlns:a16="http://schemas.microsoft.com/office/drawing/2014/main" val="2155114786"/>
                    </a:ext>
                  </a:extLst>
                </a:gridCol>
                <a:gridCol w="862303">
                  <a:extLst>
                    <a:ext uri="{9D8B030D-6E8A-4147-A177-3AD203B41FA5}">
                      <a16:colId xmlns:a16="http://schemas.microsoft.com/office/drawing/2014/main" val="765102314"/>
                    </a:ext>
                  </a:extLst>
                </a:gridCol>
                <a:gridCol w="2365492">
                  <a:extLst>
                    <a:ext uri="{9D8B030D-6E8A-4147-A177-3AD203B41FA5}">
                      <a16:colId xmlns:a16="http://schemas.microsoft.com/office/drawing/2014/main" val="832749760"/>
                    </a:ext>
                  </a:extLst>
                </a:gridCol>
                <a:gridCol w="946864">
                  <a:extLst>
                    <a:ext uri="{9D8B030D-6E8A-4147-A177-3AD203B41FA5}">
                      <a16:colId xmlns:a16="http://schemas.microsoft.com/office/drawing/2014/main" val="2483472403"/>
                    </a:ext>
                  </a:extLst>
                </a:gridCol>
              </a:tblGrid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789 + 100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 + 32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76588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562 – 69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 – 38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40928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854 – 56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458 + 35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08202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784 – 53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124 + 124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12032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548 + 3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 – 32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47571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485 – 200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458 – 19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68667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124 – 56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 + 999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0871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2"/>
    </mc:Choice>
    <mc:Fallback xmlns="">
      <p:transition spd="slow" advTm="9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156755"/>
            <a:ext cx="721069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 Yourself -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Try and complete this set of questions in 3 minutes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7223"/>
              </p:ext>
            </p:extLst>
          </p:nvPr>
        </p:nvGraphicFramePr>
        <p:xfrm>
          <a:off x="872990" y="1602245"/>
          <a:ext cx="6744878" cy="3466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219">
                  <a:extLst>
                    <a:ext uri="{9D8B030D-6E8A-4147-A177-3AD203B41FA5}">
                      <a16:colId xmlns:a16="http://schemas.microsoft.com/office/drawing/2014/main" val="2155114786"/>
                    </a:ext>
                  </a:extLst>
                </a:gridCol>
                <a:gridCol w="862303">
                  <a:extLst>
                    <a:ext uri="{9D8B030D-6E8A-4147-A177-3AD203B41FA5}">
                      <a16:colId xmlns:a16="http://schemas.microsoft.com/office/drawing/2014/main" val="765102314"/>
                    </a:ext>
                  </a:extLst>
                </a:gridCol>
                <a:gridCol w="2365492">
                  <a:extLst>
                    <a:ext uri="{9D8B030D-6E8A-4147-A177-3AD203B41FA5}">
                      <a16:colId xmlns:a16="http://schemas.microsoft.com/office/drawing/2014/main" val="832749760"/>
                    </a:ext>
                  </a:extLst>
                </a:gridCol>
                <a:gridCol w="946864">
                  <a:extLst>
                    <a:ext uri="{9D8B030D-6E8A-4147-A177-3AD203B41FA5}">
                      <a16:colId xmlns:a16="http://schemas.microsoft.com/office/drawing/2014/main" val="2483472403"/>
                    </a:ext>
                  </a:extLst>
                </a:gridCol>
              </a:tblGrid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789 + 100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889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 + 32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88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76588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562 – 69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493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 – 38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7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40928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854 – 56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798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458 + 35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493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08202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784 – 53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731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124 + 124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248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12032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548 + 3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551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 – 32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13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47571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485 – 200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285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458 – 19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439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68667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124 – 56 =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68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 + 999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1014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5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4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2"/>
    </mc:Choice>
    <mc:Fallback xmlns="">
      <p:transition spd="slow" advTm="96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1840" y="332712"/>
            <a:ext cx="2763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Adding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13051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55 + 19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00" y="2899359"/>
            <a:ext cx="1358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62 + 38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00" y="4804564"/>
            <a:ext cx="1358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50 + 99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3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9"/>
    </mc:Choice>
    <mc:Fallback xmlns="">
      <p:transition spd="slow" advTm="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378" y="332712"/>
            <a:ext cx="3546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Subtracting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1284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55 - 19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00" y="2899359"/>
            <a:ext cx="1337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62 - 38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00" y="4804564"/>
            <a:ext cx="1337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50 - 99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4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"/>
    </mc:Choice>
    <mc:Fallback xmlns="">
      <p:transition spd="slow" advTm="11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378" y="332712"/>
            <a:ext cx="32095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Try some of these..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215956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35 + 9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20 + 18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100 – 61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50 – 19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200 - 28 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6"/>
    </mc:Choice>
    <mc:Fallback xmlns="">
      <p:transition spd="slow" advTm="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647" y="332711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298671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35 + 9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44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20 + 18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38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100 – 61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39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50 – 19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31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200 - 28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178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1"/>
    </mc:Choice>
    <mc:Fallback xmlns="">
      <p:transition spd="slow" advTm="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252" y="168465"/>
            <a:ext cx="50433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>
                <a:latin typeface="Comic Sans MS" panose="030F0702030302020204" pitchFamily="66" charset="0"/>
              </a:rPr>
              <a:t>Multiplying by 4 is the same as </a:t>
            </a:r>
          </a:p>
          <a:p>
            <a:pPr algn="ctr"/>
            <a:r>
              <a:rPr lang="en-GB" sz="2600" dirty="0">
                <a:latin typeface="Comic Sans MS" panose="030F0702030302020204" pitchFamily="66" charset="0"/>
              </a:rPr>
              <a:t>doubling and doubling again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1191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20 x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00" y="2899359"/>
            <a:ext cx="1191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50 x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00" y="4804564"/>
            <a:ext cx="1138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15 x 4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5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0"/>
    </mc:Choice>
    <mc:Fallback xmlns="">
      <p:transition spd="slow" advTm="16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378" y="332712"/>
            <a:ext cx="32095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Try some of these..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186140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8 x 4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40 x 4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25 x 4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100 x 4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55 x 4 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"/>
    </mc:Choice>
    <mc:Fallback xmlns="">
      <p:transition spd="slow" advTm="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806" y="339261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69" y="1138255"/>
            <a:ext cx="28408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8 x 4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32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40 x 4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160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25 x 4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100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100 x 4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400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>
                <a:latin typeface="Comic Sans MS" panose="030F0702030302020204" pitchFamily="66" charset="0"/>
              </a:rPr>
              <a:t>55 x 4 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= 220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1"/>
    </mc:Choice>
    <mc:Fallback xmlns="">
      <p:transition spd="slow" advTm="10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69257"/>
              </p:ext>
            </p:extLst>
          </p:nvPr>
        </p:nvGraphicFramePr>
        <p:xfrm>
          <a:off x="287382" y="1322340"/>
          <a:ext cx="3657600" cy="415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452">
                  <a:extLst>
                    <a:ext uri="{9D8B030D-6E8A-4147-A177-3AD203B41FA5}">
                      <a16:colId xmlns:a16="http://schemas.microsoft.com/office/drawing/2014/main" val="2233001828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1973681748"/>
                    </a:ext>
                  </a:extLst>
                </a:gridCol>
              </a:tblGrid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25 + 15 =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45322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 + 20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07983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56 + 40=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9893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38 + 28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377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 + 13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83101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99 + 8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35666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25 + 226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2088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136 + 42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8715"/>
                  </a:ext>
                </a:extLst>
              </a:tr>
              <a:tr h="461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Time to complete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556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39805"/>
              </p:ext>
            </p:extLst>
          </p:nvPr>
        </p:nvGraphicFramePr>
        <p:xfrm>
          <a:off x="4387759" y="1322340"/>
          <a:ext cx="4181476" cy="448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1579">
                  <a:extLst>
                    <a:ext uri="{9D8B030D-6E8A-4147-A177-3AD203B41FA5}">
                      <a16:colId xmlns:a16="http://schemas.microsoft.com/office/drawing/2014/main" val="35456161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796407845"/>
                    </a:ext>
                  </a:extLst>
                </a:gridCol>
              </a:tblGrid>
              <a:tr h="483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30 - 15 =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50615"/>
                  </a:ext>
                </a:extLst>
              </a:tr>
              <a:tr h="535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35 - 10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336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65 - 42=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01152"/>
                  </a:ext>
                </a:extLst>
              </a:tr>
              <a:tr h="53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38 - 28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24202"/>
                  </a:ext>
                </a:extLst>
              </a:tr>
              <a:tr h="489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50 - 33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86607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102 - 9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32692"/>
                  </a:ext>
                </a:extLst>
              </a:tr>
              <a:tr h="589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212 - 36 =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22654"/>
                  </a:ext>
                </a:extLst>
              </a:tr>
              <a:tr h="78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Time to complete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77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0080" y="156755"/>
            <a:ext cx="721069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 Yourself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Try and complete this set of questions in 2 minutes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5"/>
    </mc:Choice>
    <mc:Fallback xmlns="">
      <p:transition spd="slow" advTm="16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2ED22D2E516499C9B922C26F20F5B" ma:contentTypeVersion="14" ma:contentTypeDescription="Create a new document." ma:contentTypeScope="" ma:versionID="d12bb505c513ebda1298b3f822a514a0">
  <xsd:schema xmlns:xsd="http://www.w3.org/2001/XMLSchema" xmlns:xs="http://www.w3.org/2001/XMLSchema" xmlns:p="http://schemas.microsoft.com/office/2006/metadata/properties" xmlns:ns2="c0b6cbaf-a139-4e90-a169-b5f2367e02b4" xmlns:ns3="551196cf-755b-4dbe-87d0-85588f24cb73" targetNamespace="http://schemas.microsoft.com/office/2006/metadata/properties" ma:root="true" ma:fieldsID="aedfbeada3c08a3fabfd20ad1dd22da4" ns2:_="" ns3:_="">
    <xsd:import namespace="c0b6cbaf-a139-4e90-a169-b5f2367e02b4"/>
    <xsd:import namespace="551196cf-755b-4dbe-87d0-85588f24c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6cbaf-a139-4e90-a169-b5f2367e02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196cf-755b-4dbe-87d0-85588f24c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29C960-87D1-4C81-842B-697BC87A6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66A80-DC59-456D-8B9E-61AA81D94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b6cbaf-a139-4e90-a169-b5f2367e02b4"/>
    <ds:schemaRef ds:uri="551196cf-755b-4dbe-87d0-85588f24c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6392A-42FB-467B-95C1-8113BE1642F1}">
  <ds:schemaRefs>
    <ds:schemaRef ds:uri="c0b6cbaf-a139-4e90-a169-b5f2367e02b4"/>
    <ds:schemaRef ds:uri="http://purl.org/dc/elements/1.1/"/>
    <ds:schemaRef ds:uri="http://schemas.openxmlformats.org/package/2006/metadata/core-properties"/>
    <ds:schemaRef ds:uri="551196cf-755b-4dbe-87d0-85588f24cb73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517</Words>
  <Application>Microsoft Office PowerPoint</Application>
  <PresentationFormat>On-screen Show (4:3)</PresentationFormat>
  <Paragraphs>180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goulding</dc:creator>
  <cp:lastModifiedBy>L Dawson (Pentrehafod School)</cp:lastModifiedBy>
  <cp:revision>127</cp:revision>
  <cp:lastPrinted>2018-03-23T14:06:06Z</cp:lastPrinted>
  <dcterms:created xsi:type="dcterms:W3CDTF">2017-09-07T18:00:48Z</dcterms:created>
  <dcterms:modified xsi:type="dcterms:W3CDTF">2021-06-06T15:50:23Z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0x0101005D22ED22D2E516499C9B922C26F20F5B</vt:lpwstr>
  </property>
  <property fmtid="{D5CDD505-2E9C-101B-9397-08002B2CF9AE}" pid="3" name="Order">
    <vt:r8>3734700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