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00" r:id="rId5"/>
    <p:sldId id="435" r:id="rId6"/>
    <p:sldId id="490" r:id="rId7"/>
    <p:sldId id="491" r:id="rId8"/>
    <p:sldId id="492" r:id="rId9"/>
    <p:sldId id="497" r:id="rId10"/>
    <p:sldId id="501" r:id="rId11"/>
    <p:sldId id="502" r:id="rId12"/>
    <p:sldId id="503" r:id="rId13"/>
    <p:sldId id="504" r:id="rId14"/>
    <p:sldId id="498" r:id="rId15"/>
    <p:sldId id="499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315"/>
    <a:srgbClr val="00297A"/>
    <a:srgbClr val="F77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1" autoAdjust="0"/>
    <p:restoredTop sz="93922" autoAdjust="0"/>
  </p:normalViewPr>
  <p:slideViewPr>
    <p:cSldViewPr snapToGrid="0">
      <p:cViewPr varScale="1">
        <p:scale>
          <a:sx n="72" d="100"/>
          <a:sy n="72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8" tIns="47114" rIns="94228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8" tIns="47114" rIns="94228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2"/>
          </a:xfrm>
          <a:prstGeom prst="rect">
            <a:avLst/>
          </a:prstGeom>
        </p:spPr>
        <p:txBody>
          <a:bodyPr vert="horz" lIns="94228" tIns="47114" rIns="94228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2"/>
          </a:xfrm>
          <a:prstGeom prst="rect">
            <a:avLst/>
          </a:prstGeom>
        </p:spPr>
        <p:txBody>
          <a:bodyPr vert="horz" lIns="94228" tIns="47114" rIns="94228" bIns="47114" rtlCol="0" anchor="b"/>
          <a:lstStyle>
            <a:lvl1pPr algn="r">
              <a:defRPr sz="1200"/>
            </a:lvl1pPr>
          </a:lstStyle>
          <a:p>
            <a:fld id="{77E6C39E-CD77-4B07-AD0C-1E9AE0A45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7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8" tIns="47114" rIns="94228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8" tIns="47114" rIns="94228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8" tIns="47114" rIns="94228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1"/>
          </a:xfrm>
          <a:prstGeom prst="rect">
            <a:avLst/>
          </a:prstGeom>
        </p:spPr>
        <p:txBody>
          <a:bodyPr vert="horz" lIns="94228" tIns="47114" rIns="94228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2"/>
          </a:xfrm>
          <a:prstGeom prst="rect">
            <a:avLst/>
          </a:prstGeom>
        </p:spPr>
        <p:txBody>
          <a:bodyPr vert="horz" lIns="94228" tIns="47114" rIns="94228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2"/>
          </a:xfrm>
          <a:prstGeom prst="rect">
            <a:avLst/>
          </a:prstGeom>
        </p:spPr>
        <p:txBody>
          <a:bodyPr vert="horz" lIns="94228" tIns="47114" rIns="94228" bIns="47114" rtlCol="0" anchor="b"/>
          <a:lstStyle>
            <a:lvl1pPr algn="r">
              <a:defRPr sz="1200"/>
            </a:lvl1pPr>
          </a:lstStyle>
          <a:p>
            <a:fld id="{18AEF52A-6F2B-4EB8-B1F7-B850A7159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E659B-280B-4B94-969C-2E23EC916E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2D8A8-4D99-4169-8E7E-AFAF0A6A77A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B0F5-FCAB-42C9-9C54-BA64421BFD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AAF8-8819-42A6-A51E-6603F6164F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7E81E-FE21-45A6-8A7D-E5FB8BB14C5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36611-2DF3-41CC-8BAB-7B7209E426C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B63E9-09CD-473A-9B74-046EC5F4CAB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7E35-BB87-4397-8044-21E7BF159D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97DF5-C701-460F-B0EF-0FFCC93FA92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4" y="214747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F9EA3-DD8C-49EC-B1C4-86ECA4A9F8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F9FF7-9AEC-4A75-92FF-9B89FE3230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9B1D9-F2EA-4E89-894A-36251845DB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919784"/>
          </a:xfrm>
          <a:prstGeom prst="rect">
            <a:avLst/>
          </a:prstGeom>
          <a:noFill/>
          <a:ln w="38100" algn="in">
            <a:solidFill>
              <a:srgbClr val="EB7331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E7995-D292-4178-B38F-A7CAB6C5D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62" y="82379"/>
            <a:ext cx="9014255" cy="6755027"/>
          </a:xfrm>
          <a:prstGeom prst="rect">
            <a:avLst/>
          </a:prstGeom>
          <a:noFill/>
          <a:ln w="57150" algn="in">
            <a:solidFill>
              <a:srgbClr val="1900AE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381" y="867405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Here are some short videos to show you how to read scales:</a:t>
            </a:r>
          </a:p>
          <a:p>
            <a:r>
              <a:rPr lang="en-GB" dirty="0">
                <a:latin typeface="Comic Sans MS" panose="030F0702030302020204" pitchFamily="66" charset="0"/>
              </a:rPr>
              <a:t>(Please copy the links into your web browser to access the videos).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1" y="219479"/>
            <a:ext cx="1367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Videos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383" y="4980441"/>
            <a:ext cx="841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Measuring jug scales: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83" y="3408543"/>
            <a:ext cx="841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Using weighing scales: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383" y="1914836"/>
            <a:ext cx="841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Measuring with a ruler: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383" y="2345723"/>
            <a:ext cx="841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https://web.microsoftstream.com/video/9ccefad0-459e-432d-84c2-cb9919434846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382" y="3907267"/>
            <a:ext cx="8125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https://web.microsoftstream.com/video/c55ddb8d-dbaa-4751-80af-aaa10739f78f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381" y="5468839"/>
            <a:ext cx="825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https://web.microsoftstream.com/video/8b42369e-f80a-494a-a869-c5622c971dc4</a:t>
            </a:r>
          </a:p>
        </p:txBody>
      </p:sp>
    </p:spTree>
    <p:extLst>
      <p:ext uri="{BB962C8B-B14F-4D97-AF65-F5344CB8AC3E}">
        <p14:creationId xmlns:p14="http://schemas.microsoft.com/office/powerpoint/2010/main" val="384050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697" y="2305746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https://www.transum.org/Maths/Activity/Reading_Scales/Default.asp?Level=5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78823"/>
            <a:ext cx="4761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Reading Scales Activity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786" t="9778" r="53400" b="5387"/>
          <a:stretch/>
        </p:blipFill>
        <p:spPr>
          <a:xfrm>
            <a:off x="1727358" y="2881895"/>
            <a:ext cx="5100071" cy="377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7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40206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Measuring Lines Task</a:t>
            </a:r>
          </a:p>
        </p:txBody>
      </p:sp>
      <p:pic>
        <p:nvPicPr>
          <p:cNvPr id="1028" name="Picture 4" descr="Measuring Lines - Go Teach Maths: 1000s of free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9"/>
          <a:stretch/>
        </p:blipFill>
        <p:spPr bwMode="auto">
          <a:xfrm>
            <a:off x="195942" y="1138961"/>
            <a:ext cx="8731442" cy="44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46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38218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Reading Scales Task</a:t>
            </a:r>
          </a:p>
        </p:txBody>
      </p:sp>
      <p:pic>
        <p:nvPicPr>
          <p:cNvPr id="2054" name="Picture 6" descr="Reading scales - Measuring in Year 5 (age 9-10) by URBrainy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3571" r="11040" b="10415"/>
          <a:stretch/>
        </p:blipFill>
        <p:spPr bwMode="auto">
          <a:xfrm>
            <a:off x="3991698" y="184730"/>
            <a:ext cx="5014680" cy="64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81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755" y="2448002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https://wordwall.net/resource/32584/length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49183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Length Measurement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41" t="17804" r="59232" b="24123"/>
          <a:stretch/>
        </p:blipFill>
        <p:spPr>
          <a:xfrm>
            <a:off x="1306286" y="3206443"/>
            <a:ext cx="5988318" cy="3181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2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755" y="2448002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https://wordwall.net/resource/15954533/length-vocabulary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58192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Length Vocabulary </a:t>
            </a:r>
            <a:r>
              <a:rPr lang="en-GB" sz="3000" u="sng" dirty="0" err="1">
                <a:latin typeface="Comic Sans MS" panose="030F0702030302020204" pitchFamily="66" charset="0"/>
              </a:rPr>
              <a:t>Wordsearch</a:t>
            </a:r>
            <a:endParaRPr lang="en-GB" sz="30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46" t="19035" r="62305" b="22246"/>
          <a:stretch/>
        </p:blipFill>
        <p:spPr>
          <a:xfrm>
            <a:off x="1048871" y="3067093"/>
            <a:ext cx="6172200" cy="352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4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697" y="2368810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https://wordwall.net/resource/44351/maths/estimating-length-match-up-game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6236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Estimating Length Match up game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27" t="24618" r="58888" b="28248"/>
          <a:stretch/>
        </p:blipFill>
        <p:spPr>
          <a:xfrm>
            <a:off x="717689" y="3140211"/>
            <a:ext cx="7143718" cy="3031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6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755" y="2448002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https://wordwall.net/resource/230203/quiz-about-weight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378823"/>
            <a:ext cx="24753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Weight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1" t="19519" r="59049" b="27119"/>
          <a:stretch/>
        </p:blipFill>
        <p:spPr>
          <a:xfrm>
            <a:off x="849085" y="3174274"/>
            <a:ext cx="6517675" cy="3095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92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61" t="21068" r="59473" b="23037"/>
          <a:stretch/>
        </p:blipFill>
        <p:spPr>
          <a:xfrm>
            <a:off x="999173" y="3067093"/>
            <a:ext cx="6472781" cy="33731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755" y="2448002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https://wordwall.net/resource/45483/maths/sort-measures-weight-capacity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78823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Measurement Sort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31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755" y="2448002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https://wordwall.net/resource/60897/maths/matching-pairs-weight-length-capacity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78823"/>
            <a:ext cx="6923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Measurement Matching Pairs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42" t="17934" r="61489" b="25389"/>
          <a:stretch/>
        </p:blipFill>
        <p:spPr>
          <a:xfrm>
            <a:off x="995081" y="2904565"/>
            <a:ext cx="6494931" cy="3783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9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697" y="2305746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https://www.transum.org/Maths/Activity/Reading_Scales/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78823"/>
            <a:ext cx="4700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Reading Scales Activity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911" t="11129" r="52673" b="8095"/>
          <a:stretch/>
        </p:blipFill>
        <p:spPr>
          <a:xfrm>
            <a:off x="1802675" y="2817334"/>
            <a:ext cx="5381896" cy="3733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70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447767" y="7135364"/>
            <a:ext cx="237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332379" y="7368586"/>
            <a:ext cx="237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697" y="2305746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https://www.transum.org/Maths/Activity/Reading_Scales/Default.asp?Level=3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78823"/>
            <a:ext cx="4761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Reading Scales Activity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383" y="1367246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click on the link below or copy this link into your web browser: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05" t="9993" r="54589" b="7250"/>
          <a:stretch/>
        </p:blipFill>
        <p:spPr>
          <a:xfrm>
            <a:off x="1979997" y="2976102"/>
            <a:ext cx="4649403" cy="3562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648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2ED22D2E516499C9B922C26F20F5B" ma:contentTypeVersion="14" ma:contentTypeDescription="Create a new document." ma:contentTypeScope="" ma:versionID="d12bb505c513ebda1298b3f822a514a0">
  <xsd:schema xmlns:xsd="http://www.w3.org/2001/XMLSchema" xmlns:xs="http://www.w3.org/2001/XMLSchema" xmlns:p="http://schemas.microsoft.com/office/2006/metadata/properties" xmlns:ns2="c0b6cbaf-a139-4e90-a169-b5f2367e02b4" xmlns:ns3="551196cf-755b-4dbe-87d0-85588f24cb73" targetNamespace="http://schemas.microsoft.com/office/2006/metadata/properties" ma:root="true" ma:fieldsID="aedfbeada3c08a3fabfd20ad1dd22da4" ns2:_="" ns3:_="">
    <xsd:import namespace="c0b6cbaf-a139-4e90-a169-b5f2367e02b4"/>
    <xsd:import namespace="551196cf-755b-4dbe-87d0-85588f24c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6cbaf-a139-4e90-a169-b5f2367e02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196cf-755b-4dbe-87d0-85588f24c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D26C36-03DB-4BCD-AF7D-2A041D16D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b6cbaf-a139-4e90-a169-b5f2367e02b4"/>
    <ds:schemaRef ds:uri="551196cf-755b-4dbe-87d0-85588f24c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29C960-87D1-4C81-842B-697BC87A6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26392A-42FB-467B-95C1-8113BE1642F1}">
  <ds:schemaRefs>
    <ds:schemaRef ds:uri="551196cf-755b-4dbe-87d0-85588f24cb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b6cbaf-a139-4e90-a169-b5f2367e02b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6515</TotalTime>
  <Words>403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Ffion Williams (1806989)</dc:creator>
  <cp:lastModifiedBy>L Dawson (Pentrehafod School)</cp:lastModifiedBy>
  <cp:revision>284</cp:revision>
  <cp:lastPrinted>2019-09-20T21:36:14Z</cp:lastPrinted>
  <dcterms:created xsi:type="dcterms:W3CDTF">2019-07-04T15:05:14Z</dcterms:created>
  <dcterms:modified xsi:type="dcterms:W3CDTF">2021-06-06T15:56:08Z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0x0101005D22ED22D2E516499C9B922C26F20F5B</vt:lpwstr>
  </property>
</Properties>
</file>