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321" r:id="rId5"/>
    <p:sldId id="322" r:id="rId6"/>
    <p:sldId id="323" r:id="rId7"/>
    <p:sldId id="324" r:id="rId8"/>
    <p:sldId id="325" r:id="rId9"/>
    <p:sldId id="326" r:id="rId10"/>
    <p:sldId id="330" r:id="rId11"/>
    <p:sldId id="328" r:id="rId12"/>
    <p:sldId id="331" r:id="rId13"/>
    <p:sldId id="32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11" autoAdjust="0"/>
    <p:restoredTop sz="93922" autoAdjust="0"/>
  </p:normalViewPr>
  <p:slideViewPr>
    <p:cSldViewPr snapToGrid="0">
      <p:cViewPr varScale="1">
        <p:scale>
          <a:sx n="72" d="100"/>
          <a:sy n="72" d="100"/>
        </p:scale>
        <p:origin x="12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E6C39E-CD77-4B07-AD0C-1E9AE0A458D9}" type="slidenum">
              <a:rPr lang="en-GB" smtClean="0"/>
              <a:t>‹#›</a:t>
            </a:fld>
            <a:endParaRPr lang="en-GB"/>
          </a:p>
        </p:txBody>
      </p:sp>
    </p:spTree>
    <p:extLst>
      <p:ext uri="{BB962C8B-B14F-4D97-AF65-F5344CB8AC3E}">
        <p14:creationId xmlns:p14="http://schemas.microsoft.com/office/powerpoint/2010/main" val="1749879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EF52A-6F2B-4EB8-B1F7-B850A7159E00}" type="slidenum">
              <a:rPr lang="en-GB" smtClean="0"/>
              <a:t>‹#›</a:t>
            </a:fld>
            <a:endParaRPr lang="en-GB"/>
          </a:p>
        </p:txBody>
      </p:sp>
    </p:spTree>
    <p:extLst>
      <p:ext uri="{BB962C8B-B14F-4D97-AF65-F5344CB8AC3E}">
        <p14:creationId xmlns:p14="http://schemas.microsoft.com/office/powerpoint/2010/main" val="41078917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18BCBA-7EDF-4E7A-96C9-9B2FCF968F73}" type="slidenum">
              <a:rPr lang="en-US" altLang="en-US"/>
              <a:pPr eaLnBrk="1" hangingPunct="1"/>
              <a:t>6</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600">
                <a:latin typeface="Comic Sans MS" panose="030F0702030302020204" pitchFamily="66" charset="0"/>
              </a:rPr>
              <a:t>Firstly I reminded the children of odd and even numbers by asking them to hold up the appropriate coloured card, purple for odd, red for even. This colour ‘coding’ was enforced throughout the exercise. Then the children took turns to click on the screen to see the animation and see if they were right in their choice of odd or even. Although this looks simple two of the five children had still not grasped the concept of odd and even numbers. All of the children enjoyed the animation and the participation element of this slide. However I did have to revert to standing three children up and asking them to go into two equal groups to illustrate ‘odd one out’ to two of the children. This resource could be used with individual children, small groups or whole class as a starter to a lesson. The numbers could easily be increased for higher ability groups or reduced for lower year groups.  </a:t>
            </a:r>
            <a:endParaRPr lang="en-US" altLang="en-US" sz="1600">
              <a:latin typeface="Comic Sans MS" panose="030F0702030302020204" pitchFamily="66" charset="0"/>
            </a:endParaRPr>
          </a:p>
        </p:txBody>
      </p:sp>
    </p:spTree>
    <p:extLst>
      <p:ext uri="{BB962C8B-B14F-4D97-AF65-F5344CB8AC3E}">
        <p14:creationId xmlns:p14="http://schemas.microsoft.com/office/powerpoint/2010/main" val="113174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18BCBA-7EDF-4E7A-96C9-9B2FCF968F73}" type="slidenum">
              <a:rPr lang="en-US" altLang="en-US"/>
              <a:pPr eaLnBrk="1" hangingPunct="1"/>
              <a:t>7</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600">
                <a:latin typeface="Comic Sans MS" panose="030F0702030302020204" pitchFamily="66" charset="0"/>
              </a:rPr>
              <a:t>Firstly I reminded the children of odd and even numbers by asking them to hold up the appropriate coloured card, purple for odd, red for even. This colour ‘coding’ was enforced throughout the exercise. Then the children took turns to click on the screen to see the animation and see if they were right in their choice of odd or even. Although this looks simple two of the five children had still not grasped the concept of odd and even numbers. All of the children enjoyed the animation and the participation element of this slide. However I did have to revert to standing three children up and asking them to go into two equal groups to illustrate ‘odd one out’ to two of the children. This resource could be used with individual children, small groups or whole class as a starter to a lesson. The numbers could easily be increased for higher ability groups or reduced for lower year groups.  </a:t>
            </a:r>
            <a:endParaRPr lang="en-US" altLang="en-US" sz="1600">
              <a:latin typeface="Comic Sans MS" panose="030F0702030302020204" pitchFamily="66" charset="0"/>
            </a:endParaRPr>
          </a:p>
        </p:txBody>
      </p:sp>
    </p:spTree>
    <p:extLst>
      <p:ext uri="{BB962C8B-B14F-4D97-AF65-F5344CB8AC3E}">
        <p14:creationId xmlns:p14="http://schemas.microsoft.com/office/powerpoint/2010/main" val="128163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5B0283-7F14-4EC4-83FA-163119535586}" type="slidenum">
              <a:rPr lang="en-US" altLang="en-US"/>
              <a:pPr eaLnBrk="1" hangingPunct="1"/>
              <a:t>8</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600">
                <a:latin typeface="Comic Sans MS" panose="030F0702030302020204" pitchFamily="66" charset="0"/>
              </a:rPr>
              <a:t>Firstly I reminded the children of odd and even numbers by asking them to hold up the appropriate coloured card, purple for odd, red for even. This colour ‘coding’ was enforced throughout the exercise. Then the children took turns to click on the screen to see the animation and see if they were right in their choice of odd or even. Although this looks simple two of the five children had still not grasped the concept of odd and even numbers. All of the children enjoyed the animation and the participation element of this slide. However I did have to revert to standing three children up and asking them to go into two equal groups to illustrate ‘odd one out’ to two of the children. This resource could be used with individual children, small groups or whole class as a starter to a lesson. The numbers could easily be increased for higher ability groups or reduced for lower year groups.  </a:t>
            </a:r>
            <a:endParaRPr lang="en-US" altLang="en-US" sz="1600">
              <a:latin typeface="Comic Sans MS" panose="030F0702030302020204" pitchFamily="66" charset="0"/>
            </a:endParaRPr>
          </a:p>
        </p:txBody>
      </p:sp>
    </p:spTree>
    <p:extLst>
      <p:ext uri="{BB962C8B-B14F-4D97-AF65-F5344CB8AC3E}">
        <p14:creationId xmlns:p14="http://schemas.microsoft.com/office/powerpoint/2010/main" val="183885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5B0283-7F14-4EC4-83FA-163119535586}" type="slidenum">
              <a:rPr lang="en-US" altLang="en-US"/>
              <a:pPr eaLnBrk="1" hangingPunct="1"/>
              <a:t>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600">
                <a:latin typeface="Comic Sans MS" panose="030F0702030302020204" pitchFamily="66" charset="0"/>
              </a:rPr>
              <a:t>Firstly I reminded the children of odd and even numbers by asking them to hold up the appropriate coloured card, purple for odd, red for even. This colour ‘coding’ was enforced throughout the exercise. Then the children took turns to click on the screen to see the animation and see if they were right in their choice of odd or even. Although this looks simple two of the five children had still not grasped the concept of odd and even numbers. All of the children enjoyed the animation and the participation element of this slide. However I did have to revert to standing three children up and asking them to go into two equal groups to illustrate ‘odd one out’ to two of the children. This resource could be used with individual children, small groups or whole class as a starter to a lesson. The numbers could easily be increased for higher ability groups or reduced for lower year groups.  </a:t>
            </a:r>
            <a:endParaRPr lang="en-US" altLang="en-US" sz="1600">
              <a:latin typeface="Comic Sans MS" panose="030F0702030302020204" pitchFamily="66" charset="0"/>
            </a:endParaRPr>
          </a:p>
        </p:txBody>
      </p:sp>
    </p:spTree>
    <p:extLst>
      <p:ext uri="{BB962C8B-B14F-4D97-AF65-F5344CB8AC3E}">
        <p14:creationId xmlns:p14="http://schemas.microsoft.com/office/powerpoint/2010/main" val="3469619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07D20D-EA00-4E05-AB51-4943B2B878A3}" type="datetimeFigureOut">
              <a:rPr lang="en-GB" smtClean="0"/>
              <a:t>06/06/2021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118A-07BE-4A89-B2F3-DF30E15BA821}" type="slidenum">
              <a:rPr lang="en-GB" smtClean="0"/>
              <a:t>‹#›</a:t>
            </a:fld>
            <a:endParaRPr lang="en-GB"/>
          </a:p>
        </p:txBody>
      </p:sp>
      <p:pic>
        <p:nvPicPr>
          <p:cNvPr id="7" name="Picture 6">
            <a:extLst>
              <a:ext uri="{FF2B5EF4-FFF2-40B4-BE49-F238E27FC236}">
                <a16:creationId xmlns:a16="http://schemas.microsoft.com/office/drawing/2014/main" id="{3A9E659B-280B-4B94-969C-2E23EC916E4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142192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7D20D-EA00-4E05-AB51-4943B2B878A3}" type="datetimeFigureOut">
              <a:rPr lang="en-GB" smtClean="0"/>
              <a:t>06/06/2021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118A-07BE-4A89-B2F3-DF30E15BA821}" type="slidenum">
              <a:rPr lang="en-GB" smtClean="0"/>
              <a:t>‹#›</a:t>
            </a:fld>
            <a:endParaRPr lang="en-GB"/>
          </a:p>
        </p:txBody>
      </p:sp>
      <p:pic>
        <p:nvPicPr>
          <p:cNvPr id="7" name="Picture 6">
            <a:extLst>
              <a:ext uri="{FF2B5EF4-FFF2-40B4-BE49-F238E27FC236}">
                <a16:creationId xmlns:a16="http://schemas.microsoft.com/office/drawing/2014/main" id="{B482D8A8-4D99-4169-8E7E-AFAF0A6A77A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132873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7D20D-EA00-4E05-AB51-4943B2B878A3}" type="datetimeFigureOut">
              <a:rPr lang="en-GB" smtClean="0"/>
              <a:t>06/06/2021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118A-07BE-4A89-B2F3-DF30E15BA821}" type="slidenum">
              <a:rPr lang="en-GB" smtClean="0"/>
              <a:t>‹#›</a:t>
            </a:fld>
            <a:endParaRPr lang="en-GB"/>
          </a:p>
        </p:txBody>
      </p:sp>
      <p:pic>
        <p:nvPicPr>
          <p:cNvPr id="7" name="Picture 6">
            <a:extLst>
              <a:ext uri="{FF2B5EF4-FFF2-40B4-BE49-F238E27FC236}">
                <a16:creationId xmlns:a16="http://schemas.microsoft.com/office/drawing/2014/main" id="{9219B0F5-FCAB-42C9-9C54-BA64421BFD8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222571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7D20D-EA00-4E05-AB51-4943B2B878A3}" type="datetimeFigureOut">
              <a:rPr lang="en-GB" smtClean="0"/>
              <a:t>06/06/2021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118A-07BE-4A89-B2F3-DF30E15BA821}" type="slidenum">
              <a:rPr lang="en-GB" smtClean="0"/>
              <a:t>‹#›</a:t>
            </a:fld>
            <a:endParaRPr lang="en-GB"/>
          </a:p>
        </p:txBody>
      </p:sp>
      <p:pic>
        <p:nvPicPr>
          <p:cNvPr id="7" name="Picture 6">
            <a:extLst>
              <a:ext uri="{FF2B5EF4-FFF2-40B4-BE49-F238E27FC236}">
                <a16:creationId xmlns:a16="http://schemas.microsoft.com/office/drawing/2014/main" id="{7C72AAF8-8819-42A6-A51E-6603F6164F9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14825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07D20D-EA00-4E05-AB51-4943B2B878A3}" type="datetimeFigureOut">
              <a:rPr lang="en-GB" smtClean="0"/>
              <a:t>06/06/2021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118A-07BE-4A89-B2F3-DF30E15BA821}" type="slidenum">
              <a:rPr lang="en-GB" smtClean="0"/>
              <a:t>‹#›</a:t>
            </a:fld>
            <a:endParaRPr lang="en-GB"/>
          </a:p>
        </p:txBody>
      </p:sp>
      <p:pic>
        <p:nvPicPr>
          <p:cNvPr id="7" name="Picture 6">
            <a:extLst>
              <a:ext uri="{FF2B5EF4-FFF2-40B4-BE49-F238E27FC236}">
                <a16:creationId xmlns:a16="http://schemas.microsoft.com/office/drawing/2014/main" id="{82A7E81E-FE21-45A6-8A7D-E5FB8BB14C5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210116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07D20D-EA00-4E05-AB51-4943B2B878A3}" type="datetimeFigureOut">
              <a:rPr lang="en-GB" smtClean="0"/>
              <a:t>06/06/2021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118A-07BE-4A89-B2F3-DF30E15BA821}" type="slidenum">
              <a:rPr lang="en-GB" smtClean="0"/>
              <a:t>‹#›</a:t>
            </a:fld>
            <a:endParaRPr lang="en-GB"/>
          </a:p>
        </p:txBody>
      </p:sp>
      <p:pic>
        <p:nvPicPr>
          <p:cNvPr id="8" name="Picture 7">
            <a:extLst>
              <a:ext uri="{FF2B5EF4-FFF2-40B4-BE49-F238E27FC236}">
                <a16:creationId xmlns:a16="http://schemas.microsoft.com/office/drawing/2014/main" id="{7FB36611-2DF3-41CC-8BAB-7B7209E426C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342033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07D20D-EA00-4E05-AB51-4943B2B878A3}" type="datetimeFigureOut">
              <a:rPr lang="en-GB" smtClean="0"/>
              <a:t>06/06/2021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9F118A-07BE-4A89-B2F3-DF30E15BA821}" type="slidenum">
              <a:rPr lang="en-GB" smtClean="0"/>
              <a:t>‹#›</a:t>
            </a:fld>
            <a:endParaRPr lang="en-GB"/>
          </a:p>
        </p:txBody>
      </p:sp>
      <p:pic>
        <p:nvPicPr>
          <p:cNvPr id="10" name="Picture 9">
            <a:extLst>
              <a:ext uri="{FF2B5EF4-FFF2-40B4-BE49-F238E27FC236}">
                <a16:creationId xmlns:a16="http://schemas.microsoft.com/office/drawing/2014/main" id="{D31B63E9-09CD-473A-9B74-046EC5F4CAB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132413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07D20D-EA00-4E05-AB51-4943B2B878A3}" type="datetimeFigureOut">
              <a:rPr lang="en-GB" smtClean="0"/>
              <a:t>06/06/2021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9F118A-07BE-4A89-B2F3-DF30E15BA821}" type="slidenum">
              <a:rPr lang="en-GB" smtClean="0"/>
              <a:t>‹#›</a:t>
            </a:fld>
            <a:endParaRPr lang="en-GB"/>
          </a:p>
        </p:txBody>
      </p:sp>
      <p:pic>
        <p:nvPicPr>
          <p:cNvPr id="6" name="Picture 5">
            <a:extLst>
              <a:ext uri="{FF2B5EF4-FFF2-40B4-BE49-F238E27FC236}">
                <a16:creationId xmlns:a16="http://schemas.microsoft.com/office/drawing/2014/main" id="{01897E35-BB87-4397-8044-21E7BF159D2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426761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7D20D-EA00-4E05-AB51-4943B2B878A3}" type="datetimeFigureOut">
              <a:rPr lang="en-GB" smtClean="0"/>
              <a:t>06/06/2021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9F118A-07BE-4A89-B2F3-DF30E15BA821}" type="slidenum">
              <a:rPr lang="en-GB" smtClean="0"/>
              <a:t>‹#›</a:t>
            </a:fld>
            <a:endParaRPr lang="en-GB"/>
          </a:p>
        </p:txBody>
      </p:sp>
      <p:pic>
        <p:nvPicPr>
          <p:cNvPr id="5" name="Picture 4">
            <a:extLst>
              <a:ext uri="{FF2B5EF4-FFF2-40B4-BE49-F238E27FC236}">
                <a16:creationId xmlns:a16="http://schemas.microsoft.com/office/drawing/2014/main" id="{2E997DF5-C701-460F-B0EF-0FFCC93FA92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151004" y="214747"/>
            <a:ext cx="728693" cy="980292"/>
          </a:xfrm>
          <a:prstGeom prst="rect">
            <a:avLst/>
          </a:prstGeom>
        </p:spPr>
      </p:pic>
    </p:spTree>
    <p:extLst>
      <p:ext uri="{BB962C8B-B14F-4D97-AF65-F5344CB8AC3E}">
        <p14:creationId xmlns:p14="http://schemas.microsoft.com/office/powerpoint/2010/main" val="168541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07D20D-EA00-4E05-AB51-4943B2B878A3}" type="datetimeFigureOut">
              <a:rPr lang="en-GB" smtClean="0"/>
              <a:t>06/06/2021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118A-07BE-4A89-B2F3-DF30E15BA821}" type="slidenum">
              <a:rPr lang="en-GB" smtClean="0"/>
              <a:t>‹#›</a:t>
            </a:fld>
            <a:endParaRPr lang="en-GB"/>
          </a:p>
        </p:txBody>
      </p:sp>
      <p:pic>
        <p:nvPicPr>
          <p:cNvPr id="8" name="Picture 7">
            <a:extLst>
              <a:ext uri="{FF2B5EF4-FFF2-40B4-BE49-F238E27FC236}">
                <a16:creationId xmlns:a16="http://schemas.microsoft.com/office/drawing/2014/main" id="{1B8F9EA3-DD8C-49EC-B1C4-86ECA4A9F8A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49432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07D20D-EA00-4E05-AB51-4943B2B878A3}" type="datetimeFigureOut">
              <a:rPr lang="en-GB" smtClean="0"/>
              <a:t>06/06/2021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118A-07BE-4A89-B2F3-DF30E15BA821}" type="slidenum">
              <a:rPr lang="en-GB" smtClean="0"/>
              <a:t>‹#›</a:t>
            </a:fld>
            <a:endParaRPr lang="en-GB"/>
          </a:p>
        </p:txBody>
      </p:sp>
      <p:pic>
        <p:nvPicPr>
          <p:cNvPr id="8" name="Picture 7">
            <a:extLst>
              <a:ext uri="{FF2B5EF4-FFF2-40B4-BE49-F238E27FC236}">
                <a16:creationId xmlns:a16="http://schemas.microsoft.com/office/drawing/2014/main" id="{66DF9FF7-9AEC-4A75-92FF-9B89FE32302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8280801" y="247699"/>
            <a:ext cx="728693" cy="980292"/>
          </a:xfrm>
          <a:prstGeom prst="rect">
            <a:avLst/>
          </a:prstGeom>
        </p:spPr>
      </p:pic>
    </p:spTree>
    <p:extLst>
      <p:ext uri="{BB962C8B-B14F-4D97-AF65-F5344CB8AC3E}">
        <p14:creationId xmlns:p14="http://schemas.microsoft.com/office/powerpoint/2010/main" val="241472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7D20D-EA00-4E05-AB51-4943B2B878A3}" type="datetimeFigureOut">
              <a:rPr lang="en-GB" smtClean="0"/>
              <a:t>06/06/2021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F118A-07BE-4A89-B2F3-DF30E15BA821}" type="slidenum">
              <a:rPr lang="en-GB" smtClean="0"/>
              <a:t>‹#›</a:t>
            </a:fld>
            <a:endParaRPr lang="en-GB"/>
          </a:p>
        </p:txBody>
      </p:sp>
      <p:sp>
        <p:nvSpPr>
          <p:cNvPr id="7" name="Rectangle 6">
            <a:extLst>
              <a:ext uri="{FF2B5EF4-FFF2-40B4-BE49-F238E27FC236}">
                <a16:creationId xmlns:a16="http://schemas.microsoft.com/office/drawing/2014/main" id="{A8B9B1D9-F2EA-4E89-894A-36251845DB7D}"/>
              </a:ext>
            </a:extLst>
          </p:cNvPr>
          <p:cNvSpPr>
            <a:spLocks noChangeArrowheads="1"/>
          </p:cNvSpPr>
          <p:nvPr userDrawn="1"/>
        </p:nvSpPr>
        <p:spPr bwMode="auto">
          <a:xfrm>
            <a:off x="0" y="0"/>
            <a:ext cx="9144000" cy="6919784"/>
          </a:xfrm>
          <a:prstGeom prst="rect">
            <a:avLst/>
          </a:prstGeom>
          <a:noFill/>
          <a:ln w="38100" algn="in">
            <a:solidFill>
              <a:srgbClr val="EB7331"/>
            </a:solidFill>
            <a:miter lim="800000"/>
            <a:headEnd/>
            <a:tailEnd/>
          </a:ln>
          <a:effectLst/>
        </p:spPr>
        <p:txBody>
          <a:bodyPr lIns="27432" tIns="27432" rIns="27432" bIns="27432"/>
          <a:lstStyle/>
          <a:p>
            <a:pPr>
              <a:defRPr/>
            </a:pPr>
            <a:endParaRPr lang="en-GB" sz="1350">
              <a:latin typeface="Arial" charset="0"/>
              <a:cs typeface="Arial" charset="0"/>
            </a:endParaRPr>
          </a:p>
        </p:txBody>
      </p:sp>
      <p:sp>
        <p:nvSpPr>
          <p:cNvPr id="8" name="Rectangle 7">
            <a:extLst>
              <a:ext uri="{FF2B5EF4-FFF2-40B4-BE49-F238E27FC236}">
                <a16:creationId xmlns:a16="http://schemas.microsoft.com/office/drawing/2014/main" id="{6ECE7995-D292-4178-B38F-A7CAB6C5DBB9}"/>
              </a:ext>
            </a:extLst>
          </p:cNvPr>
          <p:cNvSpPr>
            <a:spLocks noChangeArrowheads="1"/>
          </p:cNvSpPr>
          <p:nvPr userDrawn="1"/>
        </p:nvSpPr>
        <p:spPr bwMode="auto">
          <a:xfrm>
            <a:off x="67962" y="82379"/>
            <a:ext cx="9014255" cy="6755027"/>
          </a:xfrm>
          <a:prstGeom prst="rect">
            <a:avLst/>
          </a:prstGeom>
          <a:noFill/>
          <a:ln w="57150" algn="in">
            <a:solidFill>
              <a:srgbClr val="1900AE"/>
            </a:solidFill>
            <a:miter lim="800000"/>
            <a:headEnd/>
            <a:tailEnd/>
          </a:ln>
          <a:effectLst/>
        </p:spPr>
        <p:txBody>
          <a:bodyPr lIns="27432" tIns="27432" rIns="27432" bIns="27432"/>
          <a:lstStyle/>
          <a:p>
            <a:pPr>
              <a:defRPr/>
            </a:pPr>
            <a:endParaRPr lang="en-GB" sz="1350">
              <a:latin typeface="Arial" charset="0"/>
              <a:cs typeface="Arial" charset="0"/>
            </a:endParaRPr>
          </a:p>
        </p:txBody>
      </p:sp>
    </p:spTree>
    <p:extLst>
      <p:ext uri="{BB962C8B-B14F-4D97-AF65-F5344CB8AC3E}">
        <p14:creationId xmlns:p14="http://schemas.microsoft.com/office/powerpoint/2010/main" val="2189645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audio" Target="file:///C:\I386\TITLE.WMA" TargetMode="Externa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audio" Target="file:///C:\I386\TITLE.WMA" TargetMode="Externa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C35AF-3BD2-4B75-8683-728C395F19C5}"/>
              </a:ext>
            </a:extLst>
          </p:cNvPr>
          <p:cNvSpPr txBox="1"/>
          <p:nvPr/>
        </p:nvSpPr>
        <p:spPr>
          <a:xfrm>
            <a:off x="2403566" y="320356"/>
            <a:ext cx="4809140" cy="553998"/>
          </a:xfrm>
          <a:prstGeom prst="rect">
            <a:avLst/>
          </a:prstGeom>
          <a:noFill/>
        </p:spPr>
        <p:txBody>
          <a:bodyPr wrap="square" rtlCol="0">
            <a:spAutoFit/>
          </a:bodyPr>
          <a:lstStyle/>
          <a:p>
            <a:pPr algn="ctr"/>
            <a:r>
              <a:rPr lang="en-GB" sz="3000" u="sng" dirty="0">
                <a:latin typeface="Comic Sans MS" panose="030F0702030302020204" pitchFamily="66" charset="0"/>
              </a:rPr>
              <a:t>Odd and Even Numbers</a:t>
            </a:r>
          </a:p>
        </p:txBody>
      </p:sp>
      <p:pic>
        <p:nvPicPr>
          <p:cNvPr id="6" name="Picture 2" descr="MCj04298270000[1]">
            <a:extLst>
              <a:ext uri="{FF2B5EF4-FFF2-40B4-BE49-F238E27FC236}">
                <a16:creationId xmlns:a16="http://schemas.microsoft.com/office/drawing/2014/main" id="{7D887346-7412-4588-835B-9579E071D9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36">
            <a:off x="8442790" y="1291102"/>
            <a:ext cx="530225" cy="576263"/>
          </a:xfrm>
          <a:prstGeom prst="rect">
            <a:avLst/>
          </a:prstGeom>
          <a:solidFill>
            <a:schemeClr val="bg1"/>
          </a:solidFill>
          <a:ln w="9525" algn="ctr">
            <a:solidFill>
              <a:schemeClr val="tx1"/>
            </a:solidFill>
            <a:miter lim="800000"/>
            <a:headEnd/>
            <a:tailEnd/>
          </a:ln>
        </p:spPr>
      </p:pic>
      <p:sp>
        <p:nvSpPr>
          <p:cNvPr id="7" name="Text Box 6"/>
          <p:cNvSpPr txBox="1">
            <a:spLocks noChangeArrowheads="1"/>
          </p:cNvSpPr>
          <p:nvPr/>
        </p:nvSpPr>
        <p:spPr bwMode="auto">
          <a:xfrm>
            <a:off x="1673008" y="1373642"/>
            <a:ext cx="67691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3500">
              <a:latin typeface="Comic Sans MS" panose="030F0702030302020204" pitchFamily="66" charset="0"/>
            </a:endParaRPr>
          </a:p>
        </p:txBody>
      </p:sp>
      <p:sp>
        <p:nvSpPr>
          <p:cNvPr id="8" name="Text Box 7"/>
          <p:cNvSpPr txBox="1">
            <a:spLocks noChangeArrowheads="1"/>
          </p:cNvSpPr>
          <p:nvPr/>
        </p:nvSpPr>
        <p:spPr bwMode="auto">
          <a:xfrm>
            <a:off x="520482" y="1639509"/>
            <a:ext cx="79200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500" dirty="0">
                <a:latin typeface="Comic Sans MS" panose="030F0702030302020204" pitchFamily="66" charset="0"/>
              </a:rPr>
              <a:t>If a number can be divided equally by two, then it is an </a:t>
            </a:r>
            <a:r>
              <a:rPr lang="en-GB" altLang="en-US" sz="3500" dirty="0">
                <a:solidFill>
                  <a:srgbClr val="FF0000"/>
                </a:solidFill>
                <a:latin typeface="Comic Sans MS" panose="030F0702030302020204" pitchFamily="66" charset="0"/>
              </a:rPr>
              <a:t>even</a:t>
            </a:r>
            <a:r>
              <a:rPr lang="en-GB" altLang="en-US" sz="3500" dirty="0">
                <a:latin typeface="Comic Sans MS" panose="030F0702030302020204" pitchFamily="66" charset="0"/>
              </a:rPr>
              <a:t> number.</a:t>
            </a:r>
            <a:endParaRPr lang="en-US" altLang="en-US" sz="3500" dirty="0">
              <a:latin typeface="Comic Sans MS" panose="030F0702030302020204" pitchFamily="66" charset="0"/>
            </a:endParaRPr>
          </a:p>
        </p:txBody>
      </p:sp>
      <p:sp>
        <p:nvSpPr>
          <p:cNvPr id="9" name="Text Box 8"/>
          <p:cNvSpPr txBox="1">
            <a:spLocks noChangeArrowheads="1"/>
          </p:cNvSpPr>
          <p:nvPr/>
        </p:nvSpPr>
        <p:spPr bwMode="auto">
          <a:xfrm>
            <a:off x="520483" y="3893821"/>
            <a:ext cx="79200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500" dirty="0">
                <a:latin typeface="Comic Sans MS" panose="030F0702030302020204" pitchFamily="66" charset="0"/>
              </a:rPr>
              <a:t>If a number can’t be divided equally by two, then it is an </a:t>
            </a:r>
            <a:r>
              <a:rPr lang="en-GB" altLang="en-US" sz="3500" dirty="0">
                <a:solidFill>
                  <a:srgbClr val="0070C0"/>
                </a:solidFill>
                <a:latin typeface="Comic Sans MS" panose="030F0702030302020204" pitchFamily="66" charset="0"/>
              </a:rPr>
              <a:t>odd</a:t>
            </a:r>
            <a:r>
              <a:rPr lang="en-GB" altLang="en-US" sz="3500" dirty="0">
                <a:latin typeface="Comic Sans MS" panose="030F0702030302020204" pitchFamily="66" charset="0"/>
              </a:rPr>
              <a:t> number.</a:t>
            </a:r>
            <a:endParaRPr lang="en-US" altLang="en-US" sz="3500" dirty="0">
              <a:latin typeface="Comic Sans MS" panose="030F0702030302020204" pitchFamily="66"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19883126"/>
      </p:ext>
    </p:extLst>
  </p:cSld>
  <p:clrMapOvr>
    <a:masterClrMapping/>
  </p:clrMapOvr>
  <mc:AlternateContent xmlns:mc="http://schemas.openxmlformats.org/markup-compatibility/2006" xmlns:p14="http://schemas.microsoft.com/office/powerpoint/2010/main">
    <mc:Choice Requires="p14">
      <p:transition spd="slow" p14:dur="2000" advTm="18065"/>
    </mc:Choice>
    <mc:Fallback xmlns="">
      <p:transition spd="slow" advTm="18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35" presetClass="entr" presetSubtype="0" fill="hold" grpId="0" nodeType="after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style.rotation</p:attrName>
                                        </p:attrNameLst>
                                      </p:cBhvr>
                                      <p:tavLst>
                                        <p:tav tm="0">
                                          <p:val>
                                            <p:fltVal val="720"/>
                                          </p:val>
                                        </p:tav>
                                        <p:tav tm="100000">
                                          <p:val>
                                            <p:fltVal val="0"/>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anim calcmode="lin" valueType="num">
                                      <p:cBhvr>
                                        <p:cTn id="13" dur="2000" fill="hold"/>
                                        <p:tgtEl>
                                          <p:spTgt spid="8"/>
                                        </p:tgtEl>
                                        <p:attrNameLst>
                                          <p:attrName>ppt_w</p:attrName>
                                        </p:attrNameLst>
                                      </p:cBhvr>
                                      <p:tavLst>
                                        <p:tav tm="0">
                                          <p:val>
                                            <p:fltVal val="0"/>
                                          </p:val>
                                        </p:tav>
                                        <p:tav tm="100000">
                                          <p:val>
                                            <p:strVal val="#ppt_w"/>
                                          </p:val>
                                        </p:tav>
                                      </p:tavLst>
                                    </p:anim>
                                  </p:childTnLst>
                                </p:cTn>
                              </p:par>
                            </p:childTnLst>
                          </p:cTn>
                        </p:par>
                        <p:par>
                          <p:cTn id="14" fill="hold">
                            <p:stCondLst>
                              <p:cond delay="4000"/>
                            </p:stCondLst>
                            <p:childTnLst>
                              <p:par>
                                <p:cTn id="15" presetID="35" presetClass="entr" presetSubtype="0" fill="hold" grpId="0" nodeType="after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5"/>
                </p:tgtEl>
              </p:cMediaNode>
            </p:audio>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2879" y="228103"/>
            <a:ext cx="8660675" cy="7232749"/>
          </a:xfrm>
          <a:prstGeom prst="rect">
            <a:avLst/>
          </a:prstGeom>
          <a:noFill/>
          <a:ln w="9525">
            <a:noFill/>
            <a:miter lim="800000"/>
            <a:headEnd/>
            <a:tailEnd/>
          </a:ln>
          <a:effectLst/>
        </p:spPr>
        <p:txBody>
          <a:bodyPr wrap="square">
            <a:spAutoFit/>
          </a:bodyPr>
          <a:lstStyle/>
          <a:p>
            <a:pPr algn="ctr"/>
            <a:r>
              <a:rPr lang="en-GB" sz="3600" b="1" dirty="0">
                <a:effectLst>
                  <a:outerShdw blurRad="38100" dist="38100" dir="2700000" algn="tl">
                    <a:srgbClr val="FFFFFF"/>
                  </a:outerShdw>
                </a:effectLst>
                <a:latin typeface="Comic Sans MS" pitchFamily="66" charset="0"/>
              </a:rPr>
              <a:t>True or False?</a:t>
            </a:r>
          </a:p>
          <a:p>
            <a:pPr algn="ctr"/>
            <a:r>
              <a:rPr lang="en-GB" sz="2300" dirty="0">
                <a:effectLst>
                  <a:outerShdw blurRad="38100" dist="38100" dir="2700000" algn="tl">
                    <a:srgbClr val="FFFFFF"/>
                  </a:outerShdw>
                </a:effectLst>
                <a:latin typeface="Comic Sans MS" pitchFamily="66" charset="0"/>
              </a:rPr>
              <a:t>Write down if you think the following statements are true or false.</a:t>
            </a:r>
          </a:p>
          <a:p>
            <a:pPr algn="ctr"/>
            <a:endParaRPr lang="en-GB" sz="2300" dirty="0">
              <a:effectLst>
                <a:outerShdw blurRad="38100" dist="38100" dir="2700000" algn="tl">
                  <a:srgbClr val="FFFFFF"/>
                </a:outerShdw>
              </a:effectLst>
              <a:latin typeface="Comic Sans MS" pitchFamily="66" charset="0"/>
            </a:endParaRPr>
          </a:p>
          <a:p>
            <a:pPr marL="432000" indent="-432000">
              <a:lnSpc>
                <a:spcPct val="150000"/>
              </a:lnSpc>
              <a:spcBef>
                <a:spcPts val="600"/>
              </a:spcBef>
              <a:buFont typeface="+mj-lt"/>
              <a:buAutoNum type="alphaLcParenR"/>
            </a:pPr>
            <a:r>
              <a:rPr lang="en-GB" sz="2000" dirty="0">
                <a:solidFill>
                  <a:srgbClr val="0070C0"/>
                </a:solidFill>
                <a:latin typeface="Comic Sans MS" panose="030F0702030302020204" pitchFamily="66" charset="0"/>
              </a:rPr>
              <a:t> “If you add two even numbers together, the answer will be even.”</a:t>
            </a:r>
          </a:p>
          <a:p>
            <a:pPr marL="432000" indent="-432000">
              <a:lnSpc>
                <a:spcPct val="150000"/>
              </a:lnSpc>
              <a:spcBef>
                <a:spcPts val="600"/>
              </a:spcBef>
              <a:buFont typeface="+mj-lt"/>
              <a:buAutoNum type="alphaLcParenR"/>
            </a:pPr>
            <a:r>
              <a:rPr lang="en-GB" sz="2000" dirty="0">
                <a:solidFill>
                  <a:srgbClr val="0070C0"/>
                </a:solidFill>
                <a:latin typeface="Comic Sans MS" panose="030F0702030302020204" pitchFamily="66" charset="0"/>
              </a:rPr>
              <a:t>“If you add two odd numbers together, the answer will be odd.”</a:t>
            </a:r>
          </a:p>
          <a:p>
            <a:pPr marL="432000" indent="-432000">
              <a:lnSpc>
                <a:spcPct val="150000"/>
              </a:lnSpc>
              <a:spcBef>
                <a:spcPts val="600"/>
              </a:spcBef>
              <a:buFont typeface="+mj-lt"/>
              <a:buAutoNum type="alphaLcParenR"/>
            </a:pPr>
            <a:r>
              <a:rPr lang="en-GB" sz="2000" dirty="0">
                <a:solidFill>
                  <a:srgbClr val="0070C0"/>
                </a:solidFill>
                <a:latin typeface="Comic Sans MS" panose="030F0702030302020204" pitchFamily="66" charset="0"/>
              </a:rPr>
              <a:t>“If you multiply two even numbers together, the answer will be even.”</a:t>
            </a:r>
          </a:p>
          <a:p>
            <a:pPr marL="432000" indent="-432000">
              <a:lnSpc>
                <a:spcPct val="150000"/>
              </a:lnSpc>
              <a:spcBef>
                <a:spcPts val="600"/>
              </a:spcBef>
              <a:buFont typeface="+mj-lt"/>
              <a:buAutoNum type="alphaLcParenR"/>
            </a:pPr>
            <a:r>
              <a:rPr lang="en-GB" sz="2000" dirty="0">
                <a:solidFill>
                  <a:srgbClr val="0070C0"/>
                </a:solidFill>
                <a:latin typeface="Comic Sans MS" panose="030F0702030302020204" pitchFamily="66" charset="0"/>
              </a:rPr>
              <a:t>“If you subtract an odd number from another odd number, the answer will be odd.”</a:t>
            </a:r>
          </a:p>
          <a:p>
            <a:pPr marL="432000" indent="-432000">
              <a:lnSpc>
                <a:spcPct val="150000"/>
              </a:lnSpc>
              <a:spcBef>
                <a:spcPts val="600"/>
              </a:spcBef>
              <a:buFont typeface="+mj-lt"/>
              <a:buAutoNum type="alphaLcParenR"/>
            </a:pPr>
            <a:r>
              <a:rPr lang="en-GB" sz="2000" dirty="0">
                <a:solidFill>
                  <a:srgbClr val="0070C0"/>
                </a:solidFill>
                <a:latin typeface="Comic Sans MS" panose="030F0702030302020204" pitchFamily="66" charset="0"/>
              </a:rPr>
              <a:t>“If you add three odd numbers together, the answer will be odd.”</a:t>
            </a:r>
          </a:p>
          <a:p>
            <a:pPr marL="432000" indent="-432000">
              <a:lnSpc>
                <a:spcPct val="150000"/>
              </a:lnSpc>
              <a:spcBef>
                <a:spcPts val="600"/>
              </a:spcBef>
              <a:buFont typeface="+mj-lt"/>
              <a:buAutoNum type="alphaLcParenR"/>
            </a:pPr>
            <a:r>
              <a:rPr lang="en-GB" sz="2000" dirty="0">
                <a:solidFill>
                  <a:srgbClr val="0070C0"/>
                </a:solidFill>
                <a:latin typeface="Comic Sans MS" panose="030F0702030302020204" pitchFamily="66" charset="0"/>
              </a:rPr>
              <a:t>“All multiples of two are even.”</a:t>
            </a:r>
          </a:p>
          <a:p>
            <a:pPr marL="432000" indent="-432000">
              <a:lnSpc>
                <a:spcPct val="150000"/>
              </a:lnSpc>
              <a:spcBef>
                <a:spcPts val="600"/>
              </a:spcBef>
              <a:buFont typeface="+mj-lt"/>
              <a:buAutoNum type="alphaLcParenR"/>
            </a:pPr>
            <a:r>
              <a:rPr lang="en-GB" sz="2000" dirty="0">
                <a:solidFill>
                  <a:srgbClr val="0070C0"/>
                </a:solidFill>
                <a:latin typeface="Comic Sans MS" panose="030F0702030302020204" pitchFamily="66" charset="0"/>
              </a:rPr>
              <a:t>“All multiples of three are odd.”</a:t>
            </a:r>
          </a:p>
          <a:p>
            <a:pPr algn="ctr">
              <a:spcBef>
                <a:spcPct val="50000"/>
              </a:spcBef>
              <a:defRPr/>
            </a:pPr>
            <a:endParaRPr lang="en-US" sz="3600" dirty="0">
              <a:effectLst>
                <a:outerShdw blurRad="38100" dist="38100" dir="2700000" algn="tl">
                  <a:srgbClr val="FFFFFF"/>
                </a:outerShdw>
              </a:effectLst>
              <a:latin typeface="Comic Sans MS" pitchFamily="66"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11912458"/>
      </p:ext>
    </p:extLst>
  </p:cSld>
  <p:clrMapOvr>
    <a:masterClrMapping/>
  </p:clrMapOvr>
  <mc:AlternateContent xmlns:mc="http://schemas.openxmlformats.org/markup-compatibility/2006" xmlns:p14="http://schemas.microsoft.com/office/powerpoint/2010/main">
    <mc:Choice Requires="p14">
      <p:transition spd="slow" p14:dur="2000" advTm="21174"/>
    </mc:Choice>
    <mc:Fallback xmlns="">
      <p:transition spd="slow" advTm="21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268538" y="404813"/>
            <a:ext cx="496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6000" dirty="0">
                <a:solidFill>
                  <a:srgbClr val="0070C0"/>
                </a:solidFill>
                <a:latin typeface="Comic Sans MS" panose="030F0702030302020204" pitchFamily="66" charset="0"/>
              </a:rPr>
              <a:t>Odd</a:t>
            </a:r>
            <a:r>
              <a:rPr lang="en-GB" altLang="en-US" sz="6000" dirty="0">
                <a:latin typeface="Comic Sans MS" panose="030F0702030302020204" pitchFamily="66" charset="0"/>
              </a:rPr>
              <a:t> or </a:t>
            </a:r>
            <a:r>
              <a:rPr lang="en-GB" altLang="en-US" sz="6000" dirty="0">
                <a:solidFill>
                  <a:srgbClr val="FF0000"/>
                </a:solidFill>
                <a:latin typeface="Comic Sans MS" panose="030F0702030302020204" pitchFamily="66" charset="0"/>
              </a:rPr>
              <a:t>Even</a:t>
            </a:r>
            <a:r>
              <a:rPr lang="en-GB" altLang="en-US" sz="6000" dirty="0">
                <a:latin typeface="Comic Sans MS" panose="030F0702030302020204" pitchFamily="66" charset="0"/>
              </a:rPr>
              <a:t>?</a:t>
            </a:r>
            <a:endParaRPr lang="en-US" altLang="en-US" sz="6000" dirty="0">
              <a:latin typeface="Comic Sans MS" panose="030F0702030302020204" pitchFamily="66" charset="0"/>
            </a:endParaRPr>
          </a:p>
        </p:txBody>
      </p:sp>
      <p:pic>
        <p:nvPicPr>
          <p:cNvPr id="14343" name="Picture 7" descr="j0288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636838"/>
            <a:ext cx="9779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j0288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636838"/>
            <a:ext cx="9779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j0288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636838"/>
            <a:ext cx="9779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descr="j0288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2636838"/>
            <a:ext cx="9779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14"/>
          <p:cNvSpPr txBox="1">
            <a:spLocks noChangeArrowheads="1"/>
          </p:cNvSpPr>
          <p:nvPr/>
        </p:nvSpPr>
        <p:spPr bwMode="auto">
          <a:xfrm>
            <a:off x="307181" y="1495743"/>
            <a:ext cx="4537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dirty="0">
                <a:latin typeface="Comic Sans MS" panose="030F0702030302020204" pitchFamily="66" charset="0"/>
              </a:rPr>
              <a:t>See if this helps…</a:t>
            </a:r>
            <a:endParaRPr lang="en-US" altLang="en-US" sz="4000" dirty="0">
              <a:latin typeface="Comic Sans MS" panose="030F0702030302020204" pitchFamily="66" charset="0"/>
            </a:endParaRPr>
          </a:p>
        </p:txBody>
      </p:sp>
      <p:sp>
        <p:nvSpPr>
          <p:cNvPr id="14352" name="Line 16"/>
          <p:cNvSpPr>
            <a:spLocks noChangeShapeType="1"/>
          </p:cNvSpPr>
          <p:nvPr/>
        </p:nvSpPr>
        <p:spPr bwMode="auto">
          <a:xfrm>
            <a:off x="5651500" y="1557338"/>
            <a:ext cx="0" cy="424815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53" name="Text Box 17"/>
          <p:cNvSpPr txBox="1">
            <a:spLocks noChangeArrowheads="1"/>
          </p:cNvSpPr>
          <p:nvPr/>
        </p:nvSpPr>
        <p:spPr bwMode="auto">
          <a:xfrm>
            <a:off x="3419475" y="5013325"/>
            <a:ext cx="1728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200">
                <a:latin typeface="Comic Sans MS" panose="030F0702030302020204" pitchFamily="66" charset="0"/>
              </a:rPr>
              <a:t>Team A</a:t>
            </a:r>
            <a:endParaRPr lang="en-US" altLang="en-US" sz="3200">
              <a:latin typeface="Comic Sans MS" panose="030F0702030302020204" pitchFamily="66" charset="0"/>
            </a:endParaRPr>
          </a:p>
        </p:txBody>
      </p:sp>
      <p:sp>
        <p:nvSpPr>
          <p:cNvPr id="14354" name="Text Box 18"/>
          <p:cNvSpPr txBox="1">
            <a:spLocks noChangeArrowheads="1"/>
          </p:cNvSpPr>
          <p:nvPr/>
        </p:nvSpPr>
        <p:spPr bwMode="auto">
          <a:xfrm>
            <a:off x="6516688" y="4941888"/>
            <a:ext cx="15843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3200">
                <a:latin typeface="Comic Sans MS" panose="030F0702030302020204" pitchFamily="66" charset="0"/>
              </a:rPr>
              <a:t>Team B</a:t>
            </a:r>
            <a:endParaRPr lang="en-US" altLang="en-US" sz="3200">
              <a:latin typeface="Comic Sans MS" panose="030F0702030302020204" pitchFamily="66"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46561495"/>
      </p:ext>
    </p:extLst>
  </p:cSld>
  <p:clrMapOvr>
    <a:masterClrMapping/>
  </p:clrMapOvr>
  <mc:AlternateContent xmlns:mc="http://schemas.openxmlformats.org/markup-compatibility/2006" xmlns:p14="http://schemas.microsoft.com/office/powerpoint/2010/main">
    <mc:Choice Requires="p14">
      <p:transition spd="slow" p14:dur="2000" advTm="31872"/>
    </mc:Choice>
    <mc:Fallback xmlns="">
      <p:transition spd="slow" advTm="3187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35" presetClass="entr" presetSubtype="0" fill="hold" grpId="0" nodeType="withEffect">
                                  <p:stCondLst>
                                    <p:cond delay="0"/>
                                  </p:stCondLst>
                                  <p:childTnLst>
                                    <p:set>
                                      <p:cBhvr>
                                        <p:cTn id="8" dur="1" fill="hold">
                                          <p:stCondLst>
                                            <p:cond delay="0"/>
                                          </p:stCondLst>
                                        </p:cTn>
                                        <p:tgtEl>
                                          <p:spTgt spid="14340"/>
                                        </p:tgtEl>
                                        <p:attrNameLst>
                                          <p:attrName>style.visibility</p:attrName>
                                        </p:attrNameLst>
                                      </p:cBhvr>
                                      <p:to>
                                        <p:strVal val="visible"/>
                                      </p:to>
                                    </p:set>
                                    <p:animEffect transition="in" filter="fade">
                                      <p:cBhvr>
                                        <p:cTn id="9" dur="2000"/>
                                        <p:tgtEl>
                                          <p:spTgt spid="14340"/>
                                        </p:tgtEl>
                                      </p:cBhvr>
                                    </p:animEffect>
                                    <p:anim calcmode="lin" valueType="num">
                                      <p:cBhvr>
                                        <p:cTn id="10" dur="2000" fill="hold"/>
                                        <p:tgtEl>
                                          <p:spTgt spid="14340"/>
                                        </p:tgtEl>
                                        <p:attrNameLst>
                                          <p:attrName>style.rotation</p:attrName>
                                        </p:attrNameLst>
                                      </p:cBhvr>
                                      <p:tavLst>
                                        <p:tav tm="0">
                                          <p:val>
                                            <p:fltVal val="720"/>
                                          </p:val>
                                        </p:tav>
                                        <p:tav tm="100000">
                                          <p:val>
                                            <p:fltVal val="0"/>
                                          </p:val>
                                        </p:tav>
                                      </p:tavLst>
                                    </p:anim>
                                    <p:anim calcmode="lin" valueType="num">
                                      <p:cBhvr>
                                        <p:cTn id="11" dur="2000" fill="hold"/>
                                        <p:tgtEl>
                                          <p:spTgt spid="14340"/>
                                        </p:tgtEl>
                                        <p:attrNameLst>
                                          <p:attrName>ppt_h</p:attrName>
                                        </p:attrNameLst>
                                      </p:cBhvr>
                                      <p:tavLst>
                                        <p:tav tm="0">
                                          <p:val>
                                            <p:fltVal val="0"/>
                                          </p:val>
                                        </p:tav>
                                        <p:tav tm="100000">
                                          <p:val>
                                            <p:strVal val="#ppt_h"/>
                                          </p:val>
                                        </p:tav>
                                      </p:tavLst>
                                    </p:anim>
                                    <p:anim calcmode="lin" valueType="num">
                                      <p:cBhvr>
                                        <p:cTn id="12" dur="2000" fill="hold"/>
                                        <p:tgtEl>
                                          <p:spTgt spid="14340"/>
                                        </p:tgtEl>
                                        <p:attrNameLst>
                                          <p:attrName>ppt_w</p:attrName>
                                        </p:attrNameLst>
                                      </p:cBhvr>
                                      <p:tavLst>
                                        <p:tav tm="0">
                                          <p:val>
                                            <p:fltVal val="0"/>
                                          </p:val>
                                        </p:tav>
                                        <p:tav tm="100000">
                                          <p:val>
                                            <p:strVal val="#ppt_w"/>
                                          </p:val>
                                        </p:tav>
                                      </p:tavLst>
                                    </p:anim>
                                  </p:childTnLst>
                                </p:cTn>
                              </p:par>
                            </p:childTnLst>
                          </p:cTn>
                        </p:par>
                        <p:par>
                          <p:cTn id="13" fill="hold" nodeType="afterGroup">
                            <p:stCondLst>
                              <p:cond delay="2000"/>
                            </p:stCondLst>
                            <p:childTnLst>
                              <p:par>
                                <p:cTn id="14" presetID="9" presetClass="entr" presetSubtype="0" fill="hold" grpId="0" nodeType="afterEffect">
                                  <p:stCondLst>
                                    <p:cond delay="2000"/>
                                  </p:stCondLst>
                                  <p:childTnLst>
                                    <p:set>
                                      <p:cBhvr>
                                        <p:cTn id="15" dur="1" fill="hold">
                                          <p:stCondLst>
                                            <p:cond delay="0"/>
                                          </p:stCondLst>
                                        </p:cTn>
                                        <p:tgtEl>
                                          <p:spTgt spid="14350"/>
                                        </p:tgtEl>
                                        <p:attrNameLst>
                                          <p:attrName>style.visibility</p:attrName>
                                        </p:attrNameLst>
                                      </p:cBhvr>
                                      <p:to>
                                        <p:strVal val="visible"/>
                                      </p:to>
                                    </p:set>
                                    <p:animEffect transition="in" filter="dissolve">
                                      <p:cBhvr>
                                        <p:cTn id="16" dur="1000"/>
                                        <p:tgtEl>
                                          <p:spTgt spid="14350"/>
                                        </p:tgtEl>
                                      </p:cBhvr>
                                    </p:animEffect>
                                  </p:childTnLst>
                                </p:cTn>
                              </p:par>
                            </p:childTnLst>
                          </p:cTn>
                        </p:par>
                        <p:par>
                          <p:cTn id="17" fill="hold" nodeType="afterGroup">
                            <p:stCondLst>
                              <p:cond delay="5000"/>
                            </p:stCondLst>
                            <p:childTnLst>
                              <p:par>
                                <p:cTn id="18" presetID="9" presetClass="entr" presetSubtype="0" fill="hold" nodeType="afterEffect">
                                  <p:stCondLst>
                                    <p:cond delay="2000"/>
                                  </p:stCondLst>
                                  <p:childTnLst>
                                    <p:set>
                                      <p:cBhvr>
                                        <p:cTn id="19" dur="1" fill="hold">
                                          <p:stCondLst>
                                            <p:cond delay="0"/>
                                          </p:stCondLst>
                                        </p:cTn>
                                        <p:tgtEl>
                                          <p:spTgt spid="14343"/>
                                        </p:tgtEl>
                                        <p:attrNameLst>
                                          <p:attrName>style.visibility</p:attrName>
                                        </p:attrNameLst>
                                      </p:cBhvr>
                                      <p:to>
                                        <p:strVal val="visible"/>
                                      </p:to>
                                    </p:set>
                                    <p:animEffect transition="in" filter="dissolve">
                                      <p:cBhvr>
                                        <p:cTn id="20" dur="1000"/>
                                        <p:tgtEl>
                                          <p:spTgt spid="14343"/>
                                        </p:tgtEl>
                                      </p:cBhvr>
                                    </p:animEffect>
                                  </p:childTnLst>
                                </p:cTn>
                              </p:par>
                              <p:par>
                                <p:cTn id="21" presetID="9" presetClass="entr" presetSubtype="0" fill="hold" nodeType="withEffect">
                                  <p:stCondLst>
                                    <p:cond delay="2000"/>
                                  </p:stCondLst>
                                  <p:childTnLst>
                                    <p:set>
                                      <p:cBhvr>
                                        <p:cTn id="22" dur="1" fill="hold">
                                          <p:stCondLst>
                                            <p:cond delay="0"/>
                                          </p:stCondLst>
                                        </p:cTn>
                                        <p:tgtEl>
                                          <p:spTgt spid="14346"/>
                                        </p:tgtEl>
                                        <p:attrNameLst>
                                          <p:attrName>style.visibility</p:attrName>
                                        </p:attrNameLst>
                                      </p:cBhvr>
                                      <p:to>
                                        <p:strVal val="visible"/>
                                      </p:to>
                                    </p:set>
                                    <p:animEffect transition="in" filter="dissolve">
                                      <p:cBhvr>
                                        <p:cTn id="23" dur="1000"/>
                                        <p:tgtEl>
                                          <p:spTgt spid="14346"/>
                                        </p:tgtEl>
                                      </p:cBhvr>
                                    </p:animEffect>
                                  </p:childTnLst>
                                </p:cTn>
                              </p:par>
                              <p:par>
                                <p:cTn id="24" presetID="9" presetClass="entr" presetSubtype="0" fill="hold" nodeType="withEffect">
                                  <p:stCondLst>
                                    <p:cond delay="2000"/>
                                  </p:stCondLst>
                                  <p:childTnLst>
                                    <p:set>
                                      <p:cBhvr>
                                        <p:cTn id="25" dur="1" fill="hold">
                                          <p:stCondLst>
                                            <p:cond delay="0"/>
                                          </p:stCondLst>
                                        </p:cTn>
                                        <p:tgtEl>
                                          <p:spTgt spid="14347"/>
                                        </p:tgtEl>
                                        <p:attrNameLst>
                                          <p:attrName>style.visibility</p:attrName>
                                        </p:attrNameLst>
                                      </p:cBhvr>
                                      <p:to>
                                        <p:strVal val="visible"/>
                                      </p:to>
                                    </p:set>
                                    <p:animEffect transition="in" filter="dissolve">
                                      <p:cBhvr>
                                        <p:cTn id="26" dur="1000"/>
                                        <p:tgtEl>
                                          <p:spTgt spid="14347"/>
                                        </p:tgtEl>
                                      </p:cBhvr>
                                    </p:animEffect>
                                  </p:childTnLst>
                                </p:cTn>
                              </p:par>
                              <p:par>
                                <p:cTn id="27" presetID="9" presetClass="entr" presetSubtype="0" fill="hold" nodeType="withEffect">
                                  <p:stCondLst>
                                    <p:cond delay="2000"/>
                                  </p:stCondLst>
                                  <p:childTnLst>
                                    <p:set>
                                      <p:cBhvr>
                                        <p:cTn id="28" dur="1" fill="hold">
                                          <p:stCondLst>
                                            <p:cond delay="0"/>
                                          </p:stCondLst>
                                        </p:cTn>
                                        <p:tgtEl>
                                          <p:spTgt spid="14348"/>
                                        </p:tgtEl>
                                        <p:attrNameLst>
                                          <p:attrName>style.visibility</p:attrName>
                                        </p:attrNameLst>
                                      </p:cBhvr>
                                      <p:to>
                                        <p:strVal val="visible"/>
                                      </p:to>
                                    </p:set>
                                    <p:animEffect transition="in" filter="dissolve">
                                      <p:cBhvr>
                                        <p:cTn id="29" dur="1000"/>
                                        <p:tgtEl>
                                          <p:spTgt spid="14348"/>
                                        </p:tgtEl>
                                      </p:cBhvr>
                                    </p:animEffect>
                                  </p:childTnLst>
                                </p:cTn>
                              </p:par>
                            </p:childTnLst>
                          </p:cTn>
                        </p:par>
                        <p:par>
                          <p:cTn id="30" fill="hold" nodeType="afterGroup">
                            <p:stCondLst>
                              <p:cond delay="8000"/>
                            </p:stCondLst>
                            <p:childTnLst>
                              <p:par>
                                <p:cTn id="31" presetID="9" presetClass="entr" presetSubtype="0" fill="hold" nodeType="afterEffect">
                                  <p:stCondLst>
                                    <p:cond delay="2000"/>
                                  </p:stCondLst>
                                  <p:childTnLst>
                                    <p:set>
                                      <p:cBhvr>
                                        <p:cTn id="32" dur="1" fill="hold">
                                          <p:stCondLst>
                                            <p:cond delay="0"/>
                                          </p:stCondLst>
                                        </p:cTn>
                                        <p:tgtEl>
                                          <p:spTgt spid="14352"/>
                                        </p:tgtEl>
                                        <p:attrNameLst>
                                          <p:attrName>style.visibility</p:attrName>
                                        </p:attrNameLst>
                                      </p:cBhvr>
                                      <p:to>
                                        <p:strVal val="visible"/>
                                      </p:to>
                                    </p:set>
                                    <p:animEffect transition="in" filter="dissolve">
                                      <p:cBhvr>
                                        <p:cTn id="33" dur="2000"/>
                                        <p:tgtEl>
                                          <p:spTgt spid="14352"/>
                                        </p:tgtEl>
                                      </p:cBhvr>
                                    </p:animEffect>
                                  </p:childTnLst>
                                </p:cTn>
                              </p:par>
                            </p:childTnLst>
                          </p:cTn>
                        </p:par>
                        <p:par>
                          <p:cTn id="34" fill="hold" nodeType="afterGroup">
                            <p:stCondLst>
                              <p:cond delay="12000"/>
                            </p:stCondLst>
                            <p:childTnLst>
                              <p:par>
                                <p:cTn id="35" presetID="35" presetClass="entr" presetSubtype="0" fill="hold" grpId="0" nodeType="afterEffect">
                                  <p:stCondLst>
                                    <p:cond delay="2000"/>
                                  </p:stCondLst>
                                  <p:childTnLst>
                                    <p:set>
                                      <p:cBhvr>
                                        <p:cTn id="36" dur="1" fill="hold">
                                          <p:stCondLst>
                                            <p:cond delay="0"/>
                                          </p:stCondLst>
                                        </p:cTn>
                                        <p:tgtEl>
                                          <p:spTgt spid="14353"/>
                                        </p:tgtEl>
                                        <p:attrNameLst>
                                          <p:attrName>style.visibility</p:attrName>
                                        </p:attrNameLst>
                                      </p:cBhvr>
                                      <p:to>
                                        <p:strVal val="visible"/>
                                      </p:to>
                                    </p:set>
                                    <p:animEffect transition="in" filter="fade">
                                      <p:cBhvr>
                                        <p:cTn id="37" dur="2000"/>
                                        <p:tgtEl>
                                          <p:spTgt spid="14353"/>
                                        </p:tgtEl>
                                      </p:cBhvr>
                                    </p:animEffect>
                                    <p:anim calcmode="lin" valueType="num">
                                      <p:cBhvr>
                                        <p:cTn id="38" dur="2000" fill="hold"/>
                                        <p:tgtEl>
                                          <p:spTgt spid="14353"/>
                                        </p:tgtEl>
                                        <p:attrNameLst>
                                          <p:attrName>style.rotation</p:attrName>
                                        </p:attrNameLst>
                                      </p:cBhvr>
                                      <p:tavLst>
                                        <p:tav tm="0">
                                          <p:val>
                                            <p:fltVal val="720"/>
                                          </p:val>
                                        </p:tav>
                                        <p:tav tm="100000">
                                          <p:val>
                                            <p:fltVal val="0"/>
                                          </p:val>
                                        </p:tav>
                                      </p:tavLst>
                                    </p:anim>
                                    <p:anim calcmode="lin" valueType="num">
                                      <p:cBhvr>
                                        <p:cTn id="39" dur="2000" fill="hold"/>
                                        <p:tgtEl>
                                          <p:spTgt spid="14353"/>
                                        </p:tgtEl>
                                        <p:attrNameLst>
                                          <p:attrName>ppt_h</p:attrName>
                                        </p:attrNameLst>
                                      </p:cBhvr>
                                      <p:tavLst>
                                        <p:tav tm="0">
                                          <p:val>
                                            <p:fltVal val="0"/>
                                          </p:val>
                                        </p:tav>
                                        <p:tav tm="100000">
                                          <p:val>
                                            <p:strVal val="#ppt_h"/>
                                          </p:val>
                                        </p:tav>
                                      </p:tavLst>
                                    </p:anim>
                                    <p:anim calcmode="lin" valueType="num">
                                      <p:cBhvr>
                                        <p:cTn id="40" dur="2000" fill="hold"/>
                                        <p:tgtEl>
                                          <p:spTgt spid="14353"/>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4354"/>
                                        </p:tgtEl>
                                        <p:attrNameLst>
                                          <p:attrName>style.visibility</p:attrName>
                                        </p:attrNameLst>
                                      </p:cBhvr>
                                      <p:to>
                                        <p:strVal val="visible"/>
                                      </p:to>
                                    </p:set>
                                    <p:animEffect transition="in" filter="fade">
                                      <p:cBhvr>
                                        <p:cTn id="43" dur="2000"/>
                                        <p:tgtEl>
                                          <p:spTgt spid="14354"/>
                                        </p:tgtEl>
                                      </p:cBhvr>
                                    </p:animEffect>
                                    <p:anim calcmode="lin" valueType="num">
                                      <p:cBhvr>
                                        <p:cTn id="44" dur="2000" fill="hold"/>
                                        <p:tgtEl>
                                          <p:spTgt spid="14354"/>
                                        </p:tgtEl>
                                        <p:attrNameLst>
                                          <p:attrName>style.rotation</p:attrName>
                                        </p:attrNameLst>
                                      </p:cBhvr>
                                      <p:tavLst>
                                        <p:tav tm="0">
                                          <p:val>
                                            <p:fltVal val="720"/>
                                          </p:val>
                                        </p:tav>
                                        <p:tav tm="100000">
                                          <p:val>
                                            <p:fltVal val="0"/>
                                          </p:val>
                                        </p:tav>
                                      </p:tavLst>
                                    </p:anim>
                                    <p:anim calcmode="lin" valueType="num">
                                      <p:cBhvr>
                                        <p:cTn id="45" dur="2000" fill="hold"/>
                                        <p:tgtEl>
                                          <p:spTgt spid="14354"/>
                                        </p:tgtEl>
                                        <p:attrNameLst>
                                          <p:attrName>ppt_h</p:attrName>
                                        </p:attrNameLst>
                                      </p:cBhvr>
                                      <p:tavLst>
                                        <p:tav tm="0">
                                          <p:val>
                                            <p:fltVal val="0"/>
                                          </p:val>
                                        </p:tav>
                                        <p:tav tm="100000">
                                          <p:val>
                                            <p:strVal val="#ppt_h"/>
                                          </p:val>
                                        </p:tav>
                                      </p:tavLst>
                                    </p:anim>
                                    <p:anim calcmode="lin" valueType="num">
                                      <p:cBhvr>
                                        <p:cTn id="46" dur="2000" fill="hold"/>
                                        <p:tgtEl>
                                          <p:spTgt spid="1435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4"/>
                </p:tgtEl>
              </p:cMediaNode>
            </p:audio>
          </p:childTnLst>
        </p:cTn>
      </p:par>
    </p:tnLst>
    <p:bldLst>
      <p:bldP spid="14340" grpId="0"/>
      <p:bldP spid="14350" grpId="0"/>
      <p:bldP spid="14353" grpId="0"/>
      <p:bldP spid="143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268538" y="404813"/>
            <a:ext cx="496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6000" dirty="0">
                <a:solidFill>
                  <a:srgbClr val="0070C0"/>
                </a:solidFill>
                <a:latin typeface="Comic Sans MS" panose="030F0702030302020204" pitchFamily="66" charset="0"/>
              </a:rPr>
              <a:t>Odd</a:t>
            </a:r>
            <a:r>
              <a:rPr lang="en-GB" altLang="en-US" sz="6000" dirty="0">
                <a:latin typeface="Comic Sans MS" panose="030F0702030302020204" pitchFamily="66" charset="0"/>
              </a:rPr>
              <a:t> or </a:t>
            </a:r>
            <a:r>
              <a:rPr lang="en-GB" altLang="en-US" sz="6000" dirty="0">
                <a:solidFill>
                  <a:srgbClr val="FF0000"/>
                </a:solidFill>
                <a:latin typeface="Comic Sans MS" panose="030F0702030302020204" pitchFamily="66" charset="0"/>
              </a:rPr>
              <a:t>Even</a:t>
            </a:r>
            <a:r>
              <a:rPr lang="en-GB" altLang="en-US" sz="6000" dirty="0">
                <a:latin typeface="Comic Sans MS" panose="030F0702030302020204" pitchFamily="66" charset="0"/>
              </a:rPr>
              <a:t>?</a:t>
            </a:r>
            <a:endParaRPr lang="en-US" altLang="en-US" sz="6000" dirty="0">
              <a:latin typeface="Comic Sans MS" panose="030F0702030302020204" pitchFamily="66" charset="0"/>
            </a:endParaRPr>
          </a:p>
        </p:txBody>
      </p:sp>
      <p:pic>
        <p:nvPicPr>
          <p:cNvPr id="15366" name="Picture 6" descr="j0288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205038"/>
            <a:ext cx="9779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j0288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2205038"/>
            <a:ext cx="9779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j0288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205038"/>
            <a:ext cx="9779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j0288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205038"/>
            <a:ext cx="9779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j02889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2205038"/>
            <a:ext cx="9779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Line 12"/>
          <p:cNvSpPr>
            <a:spLocks noChangeShapeType="1"/>
          </p:cNvSpPr>
          <p:nvPr/>
        </p:nvSpPr>
        <p:spPr bwMode="auto">
          <a:xfrm>
            <a:off x="4932363" y="1844675"/>
            <a:ext cx="0" cy="266382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3" name="Line 13"/>
          <p:cNvSpPr>
            <a:spLocks noChangeShapeType="1"/>
          </p:cNvSpPr>
          <p:nvPr/>
        </p:nvSpPr>
        <p:spPr bwMode="auto">
          <a:xfrm>
            <a:off x="1258888" y="5876925"/>
            <a:ext cx="2449512"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4" name="Text Box 14"/>
          <p:cNvSpPr txBox="1">
            <a:spLocks noChangeArrowheads="1"/>
          </p:cNvSpPr>
          <p:nvPr/>
        </p:nvSpPr>
        <p:spPr bwMode="auto">
          <a:xfrm>
            <a:off x="539750" y="4941888"/>
            <a:ext cx="3382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dirty="0">
                <a:solidFill>
                  <a:srgbClr val="0070C0"/>
                </a:solidFill>
                <a:latin typeface="Comic Sans MS" panose="030F0702030302020204" pitchFamily="66" charset="0"/>
              </a:rPr>
              <a:t>Odd</a:t>
            </a:r>
            <a:r>
              <a:rPr lang="en-GB" altLang="en-US" sz="4000" dirty="0">
                <a:latin typeface="Comic Sans MS" panose="030F0702030302020204" pitchFamily="66" charset="0"/>
              </a:rPr>
              <a:t> one out!</a:t>
            </a:r>
            <a:endParaRPr lang="en-US" altLang="en-US" sz="4000" dirty="0">
              <a:latin typeface="Comic Sans MS" panose="030F0702030302020204" pitchFamily="66" charset="0"/>
            </a:endParaRPr>
          </a:p>
        </p:txBody>
      </p:sp>
      <p:sp>
        <p:nvSpPr>
          <p:cNvPr id="15376" name="Text Box 16"/>
          <p:cNvSpPr txBox="1">
            <a:spLocks noChangeArrowheads="1"/>
          </p:cNvSpPr>
          <p:nvPr/>
        </p:nvSpPr>
        <p:spPr bwMode="auto">
          <a:xfrm>
            <a:off x="7956550" y="1196975"/>
            <a:ext cx="863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latin typeface="Comic Sans MS" panose="030F0702030302020204" pitchFamily="66" charset="0"/>
              </a:rPr>
              <a:t>What about me?</a:t>
            </a:r>
            <a:endParaRPr lang="en-US" altLang="en-US" sz="2000">
              <a:latin typeface="Comic Sans MS" panose="030F0702030302020204" pitchFamily="66"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97181878"/>
      </p:ext>
    </p:extLst>
  </p:cSld>
  <p:clrMapOvr>
    <a:masterClrMapping/>
  </p:clrMapOvr>
  <mc:AlternateContent xmlns:mc="http://schemas.openxmlformats.org/markup-compatibility/2006" xmlns:p14="http://schemas.microsoft.com/office/powerpoint/2010/main">
    <mc:Choice Requires="p14">
      <p:transition spd="slow" p14:dur="2000" advTm="31256"/>
    </mc:Choice>
    <mc:Fallback xmlns="">
      <p:transition spd="slow" advTm="31256"/>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35" presetClass="entr" presetSubtype="0" fill="hold" grpId="0" nodeType="afterEffect">
                                  <p:stCondLst>
                                    <p:cond delay="300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2000"/>
                                        <p:tgtEl>
                                          <p:spTgt spid="15364"/>
                                        </p:tgtEl>
                                      </p:cBhvr>
                                    </p:animEffect>
                                    <p:anim calcmode="lin" valueType="num">
                                      <p:cBhvr>
                                        <p:cTn id="11" dur="2000" fill="hold"/>
                                        <p:tgtEl>
                                          <p:spTgt spid="15364"/>
                                        </p:tgtEl>
                                        <p:attrNameLst>
                                          <p:attrName>style.rotation</p:attrName>
                                        </p:attrNameLst>
                                      </p:cBhvr>
                                      <p:tavLst>
                                        <p:tav tm="0">
                                          <p:val>
                                            <p:fltVal val="720"/>
                                          </p:val>
                                        </p:tav>
                                        <p:tav tm="100000">
                                          <p:val>
                                            <p:fltVal val="0"/>
                                          </p:val>
                                        </p:tav>
                                      </p:tavLst>
                                    </p:anim>
                                    <p:anim calcmode="lin" valueType="num">
                                      <p:cBhvr>
                                        <p:cTn id="12" dur="2000" fill="hold"/>
                                        <p:tgtEl>
                                          <p:spTgt spid="15364"/>
                                        </p:tgtEl>
                                        <p:attrNameLst>
                                          <p:attrName>ppt_h</p:attrName>
                                        </p:attrNameLst>
                                      </p:cBhvr>
                                      <p:tavLst>
                                        <p:tav tm="0">
                                          <p:val>
                                            <p:fltVal val="0"/>
                                          </p:val>
                                        </p:tav>
                                        <p:tav tm="100000">
                                          <p:val>
                                            <p:strVal val="#ppt_h"/>
                                          </p:val>
                                        </p:tav>
                                      </p:tavLst>
                                    </p:anim>
                                    <p:anim calcmode="lin" valueType="num">
                                      <p:cBhvr>
                                        <p:cTn id="13" dur="2000" fill="hold"/>
                                        <p:tgtEl>
                                          <p:spTgt spid="15364"/>
                                        </p:tgtEl>
                                        <p:attrNameLst>
                                          <p:attrName>ppt_w</p:attrName>
                                        </p:attrNameLst>
                                      </p:cBhvr>
                                      <p:tavLst>
                                        <p:tav tm="0">
                                          <p:val>
                                            <p:fltVal val="0"/>
                                          </p:val>
                                        </p:tav>
                                        <p:tav tm="100000">
                                          <p:val>
                                            <p:strVal val="#ppt_w"/>
                                          </p:val>
                                        </p:tav>
                                      </p:tavLst>
                                    </p:anim>
                                  </p:childTnLst>
                                </p:cTn>
                              </p:par>
                            </p:childTnLst>
                          </p:cTn>
                        </p:par>
                        <p:par>
                          <p:cTn id="14" fill="hold" nodeType="afterGroup">
                            <p:stCondLst>
                              <p:cond delay="5000"/>
                            </p:stCondLst>
                            <p:childTnLst>
                              <p:par>
                                <p:cTn id="15" presetID="9" presetClass="entr" presetSubtype="0" fill="hold" nodeType="afterEffect">
                                  <p:stCondLst>
                                    <p:cond delay="0"/>
                                  </p:stCondLst>
                                  <p:childTnLst>
                                    <p:set>
                                      <p:cBhvr>
                                        <p:cTn id="16" dur="1" fill="hold">
                                          <p:stCondLst>
                                            <p:cond delay="0"/>
                                          </p:stCondLst>
                                        </p:cTn>
                                        <p:tgtEl>
                                          <p:spTgt spid="15370"/>
                                        </p:tgtEl>
                                        <p:attrNameLst>
                                          <p:attrName>style.visibility</p:attrName>
                                        </p:attrNameLst>
                                      </p:cBhvr>
                                      <p:to>
                                        <p:strVal val="visible"/>
                                      </p:to>
                                    </p:set>
                                    <p:animEffect transition="in" filter="dissolve">
                                      <p:cBhvr>
                                        <p:cTn id="17" dur="500"/>
                                        <p:tgtEl>
                                          <p:spTgt spid="15370"/>
                                        </p:tgtEl>
                                      </p:cBhvr>
                                    </p:animEffect>
                                  </p:childTnLst>
                                </p:cTn>
                              </p:par>
                              <p:par>
                                <p:cTn id="18" presetID="9" presetClass="entr" presetSubtype="0" fill="hold" nodeType="withEffect">
                                  <p:stCondLst>
                                    <p:cond delay="0"/>
                                  </p:stCondLst>
                                  <p:childTnLst>
                                    <p:set>
                                      <p:cBhvr>
                                        <p:cTn id="19" dur="1" fill="hold">
                                          <p:stCondLst>
                                            <p:cond delay="0"/>
                                          </p:stCondLst>
                                        </p:cTn>
                                        <p:tgtEl>
                                          <p:spTgt spid="15366"/>
                                        </p:tgtEl>
                                        <p:attrNameLst>
                                          <p:attrName>style.visibility</p:attrName>
                                        </p:attrNameLst>
                                      </p:cBhvr>
                                      <p:to>
                                        <p:strVal val="visible"/>
                                      </p:to>
                                    </p:set>
                                    <p:animEffect transition="in" filter="dissolve">
                                      <p:cBhvr>
                                        <p:cTn id="20" dur="500"/>
                                        <p:tgtEl>
                                          <p:spTgt spid="15366"/>
                                        </p:tgtEl>
                                      </p:cBhvr>
                                    </p:animEffect>
                                  </p:childTnLst>
                                </p:cTn>
                              </p:par>
                              <p:par>
                                <p:cTn id="21" presetID="9" presetClass="entr" presetSubtype="0" fill="hold" nodeType="withEffect">
                                  <p:stCondLst>
                                    <p:cond delay="0"/>
                                  </p:stCondLst>
                                  <p:childTnLst>
                                    <p:set>
                                      <p:cBhvr>
                                        <p:cTn id="22" dur="1" fill="hold">
                                          <p:stCondLst>
                                            <p:cond delay="0"/>
                                          </p:stCondLst>
                                        </p:cTn>
                                        <p:tgtEl>
                                          <p:spTgt spid="15367"/>
                                        </p:tgtEl>
                                        <p:attrNameLst>
                                          <p:attrName>style.visibility</p:attrName>
                                        </p:attrNameLst>
                                      </p:cBhvr>
                                      <p:to>
                                        <p:strVal val="visible"/>
                                      </p:to>
                                    </p:set>
                                    <p:animEffect transition="in" filter="dissolve">
                                      <p:cBhvr>
                                        <p:cTn id="23" dur="500"/>
                                        <p:tgtEl>
                                          <p:spTgt spid="15367"/>
                                        </p:tgtEl>
                                      </p:cBhvr>
                                    </p:animEffect>
                                  </p:childTnLst>
                                </p:cTn>
                              </p:par>
                              <p:par>
                                <p:cTn id="24" presetID="9" presetClass="entr" presetSubtype="0" fill="hold" nodeType="withEffect">
                                  <p:stCondLst>
                                    <p:cond delay="0"/>
                                  </p:stCondLst>
                                  <p:childTnLst>
                                    <p:set>
                                      <p:cBhvr>
                                        <p:cTn id="25" dur="1" fill="hold">
                                          <p:stCondLst>
                                            <p:cond delay="0"/>
                                          </p:stCondLst>
                                        </p:cTn>
                                        <p:tgtEl>
                                          <p:spTgt spid="15368"/>
                                        </p:tgtEl>
                                        <p:attrNameLst>
                                          <p:attrName>style.visibility</p:attrName>
                                        </p:attrNameLst>
                                      </p:cBhvr>
                                      <p:to>
                                        <p:strVal val="visible"/>
                                      </p:to>
                                    </p:set>
                                    <p:animEffect transition="in" filter="dissolve">
                                      <p:cBhvr>
                                        <p:cTn id="26" dur="500"/>
                                        <p:tgtEl>
                                          <p:spTgt spid="15368"/>
                                        </p:tgtEl>
                                      </p:cBhvr>
                                    </p:animEffect>
                                  </p:childTnLst>
                                </p:cTn>
                              </p:par>
                              <p:par>
                                <p:cTn id="27" presetID="9" presetClass="entr" presetSubtype="0" fill="hold" nodeType="withEffect">
                                  <p:stCondLst>
                                    <p:cond delay="0"/>
                                  </p:stCondLst>
                                  <p:childTnLst>
                                    <p:set>
                                      <p:cBhvr>
                                        <p:cTn id="28" dur="1" fill="hold">
                                          <p:stCondLst>
                                            <p:cond delay="0"/>
                                          </p:stCondLst>
                                        </p:cTn>
                                        <p:tgtEl>
                                          <p:spTgt spid="15369"/>
                                        </p:tgtEl>
                                        <p:attrNameLst>
                                          <p:attrName>style.visibility</p:attrName>
                                        </p:attrNameLst>
                                      </p:cBhvr>
                                      <p:to>
                                        <p:strVal val="visible"/>
                                      </p:to>
                                    </p:set>
                                    <p:animEffect transition="in" filter="dissolve">
                                      <p:cBhvr>
                                        <p:cTn id="29" dur="500"/>
                                        <p:tgtEl>
                                          <p:spTgt spid="15369"/>
                                        </p:tgtEl>
                                      </p:cBhvr>
                                    </p:animEffect>
                                  </p:childTnLst>
                                </p:cTn>
                              </p:par>
                            </p:childTnLst>
                          </p:cTn>
                        </p:par>
                        <p:par>
                          <p:cTn id="30" fill="hold" nodeType="afterGroup">
                            <p:stCondLst>
                              <p:cond delay="5500"/>
                            </p:stCondLst>
                            <p:childTnLst>
                              <p:par>
                                <p:cTn id="31" presetID="9" presetClass="entr" presetSubtype="0" fill="hold" nodeType="afterEffect">
                                  <p:stCondLst>
                                    <p:cond delay="2000"/>
                                  </p:stCondLst>
                                  <p:childTnLst>
                                    <p:set>
                                      <p:cBhvr>
                                        <p:cTn id="32" dur="1" fill="hold">
                                          <p:stCondLst>
                                            <p:cond delay="0"/>
                                          </p:stCondLst>
                                        </p:cTn>
                                        <p:tgtEl>
                                          <p:spTgt spid="15372"/>
                                        </p:tgtEl>
                                        <p:attrNameLst>
                                          <p:attrName>style.visibility</p:attrName>
                                        </p:attrNameLst>
                                      </p:cBhvr>
                                      <p:to>
                                        <p:strVal val="visible"/>
                                      </p:to>
                                    </p:set>
                                    <p:animEffect transition="in" filter="dissolve">
                                      <p:cBhvr>
                                        <p:cTn id="33" dur="2000"/>
                                        <p:tgtEl>
                                          <p:spTgt spid="15372"/>
                                        </p:tgtEl>
                                      </p:cBhvr>
                                    </p:animEffect>
                                  </p:childTnLst>
                                </p:cTn>
                              </p:par>
                            </p:childTnLst>
                          </p:cTn>
                        </p:par>
                        <p:par>
                          <p:cTn id="34" fill="hold" nodeType="afterGroup">
                            <p:stCondLst>
                              <p:cond delay="9500"/>
                            </p:stCondLst>
                            <p:childTnLst>
                              <p:par>
                                <p:cTn id="35" presetID="1" presetClass="entr" presetSubtype="0" fill="hold" grpId="0" nodeType="afterEffect">
                                  <p:stCondLst>
                                    <p:cond delay="2000"/>
                                  </p:stCondLst>
                                  <p:childTnLst>
                                    <p:set>
                                      <p:cBhvr>
                                        <p:cTn id="36" dur="1" fill="hold">
                                          <p:stCondLst>
                                            <p:cond delay="0"/>
                                          </p:stCondLst>
                                        </p:cTn>
                                        <p:tgtEl>
                                          <p:spTgt spid="15376"/>
                                        </p:tgtEl>
                                        <p:attrNameLst>
                                          <p:attrName>style.visibility</p:attrName>
                                        </p:attrNameLst>
                                      </p:cBhvr>
                                      <p:to>
                                        <p:strVal val="visible"/>
                                      </p:to>
                                    </p:set>
                                  </p:childTnLst>
                                </p:cTn>
                              </p:par>
                            </p:childTnLst>
                          </p:cTn>
                        </p:par>
                        <p:par>
                          <p:cTn id="37" fill="hold" nodeType="afterGroup">
                            <p:stCondLst>
                              <p:cond delay="11500"/>
                            </p:stCondLst>
                            <p:childTnLst>
                              <p:par>
                                <p:cTn id="38" presetID="0" presetClass="path" presetSubtype="0" accel="50000" decel="50000" fill="hold" nodeType="afterEffect">
                                  <p:stCondLst>
                                    <p:cond delay="0"/>
                                  </p:stCondLst>
                                  <p:childTnLst>
                                    <p:animMotion origin="layout" path="M 0.00035 4.9711E-6 C -0.00052 0.05849 0.00764 0.14173 -0.01615 0.19653 C -0.01667 0.20161 -0.01684 0.20693 -0.01771 0.21179 C -0.0184 0.21456 -0.02031 0.21664 -0.02101 0.21942 C -0.02257 0.22682 -0.02257 0.23514 -0.02431 0.24277 C -0.02622 0.25225 -0.03125 0.25965 -0.0342 0.26867 C -0.03629 0.27537 -0.03663 0.283 -0.03906 0.28947 C -0.04306 0.29988 -0.05261 0.30497 -0.05886 0.31005 C -0.07031 0.31976 -0.07917 0.32485 -0.09202 0.32832 C -0.0967 0.33965 -0.09462 0.33849 -0.1066 0.33849 C -0.15764 0.33849 -0.20903 0.33664 -0.26007 0.33595 C -0.27882 0.33456 -0.29792 0.33757 -0.31615 0.33086 C -0.32031 0.32924 -0.32379 0.32369 -0.32778 0.32069 C -0.33715 0.30497 -0.35208 0.31213 -0.36059 0.32578 " pathEditMode="relative" rAng="0" ptsTypes="fffffffffffffA">
                                      <p:cBhvr>
                                        <p:cTn id="39" dur="2000" fill="hold"/>
                                        <p:tgtEl>
                                          <p:spTgt spid="15367"/>
                                        </p:tgtEl>
                                        <p:attrNameLst>
                                          <p:attrName>ppt_x</p:attrName>
                                          <p:attrName>ppt_y</p:attrName>
                                        </p:attrNameLst>
                                      </p:cBhvr>
                                      <p:rCtr x="-17691" y="16971"/>
                                    </p:animMotion>
                                  </p:childTnLst>
                                </p:cTn>
                              </p:par>
                              <p:par>
                                <p:cTn id="40" presetID="0" presetClass="path" presetSubtype="0" accel="50000" decel="50000" fill="hold" grpId="1" nodeType="withEffect">
                                  <p:stCondLst>
                                    <p:cond delay="0"/>
                                  </p:stCondLst>
                                  <p:childTnLst>
                                    <p:animMotion origin="layout" path="M 0.0 0.0 C 0.00173 0.00162 0.00416 0.00231 0.00538 0.00485 C 0.00764 0.00971 0.01302 0.03167 0.01406 0.03745 C 0.01354 0.12162 0.01337 0.20555 0.01232 0.28971 C 0.01198 0.31399 -0.00226 0.36531 -0.0158 0.38335 C -0.01632 0.38636 -0.01615 0.39005 -0.01754 0.3926 C -0.01875 0.39491 -0.02118 0.39537 -0.02275 0.39722 C -0.03195 0.40716 -0.01997 0.3963 -0.02969 0.40901 C -0.03177 0.41179 -0.03455 0.41341 -0.03681 0.41595 C -0.04913 0.43052 -0.04045 0.42566 -0.05087 0.43005 C -0.06441 0.44393 -0.07656 0.4578 -0.09288 0.46497 C -0.10417 0.4756 -0.09063 0.46381 -0.10868 0.47445 C -0.11997 0.48115 -0.13177 0.48786 -0.14375 0.49318 C -0.15625 0.49873 -0.16979 0.49942 -0.18247 0.50474 C -0.1882 0.50451 -0.254 0.50104 -0.26302 0.50011 C -0.26893 0.49942 -0.27465 0.49688 -0.28056 0.49549 C -0.28472 0.49456 -0.29288 0.49086 -0.29288 0.49086 " pathEditMode="relative" ptsTypes="ffffffffffffffffA">
                                      <p:cBhvr>
                                        <p:cTn id="41" dur="2000" fill="hold"/>
                                        <p:tgtEl>
                                          <p:spTgt spid="15376"/>
                                        </p:tgtEl>
                                        <p:attrNameLst>
                                          <p:attrName>ppt_x</p:attrName>
                                          <p:attrName>ppt_y</p:attrName>
                                        </p:attrNameLst>
                                      </p:cBhvr>
                                    </p:animMotion>
                                  </p:childTnLst>
                                </p:cTn>
                              </p:par>
                              <p:par>
                                <p:cTn id="42" presetID="1" presetClass="entr" presetSubtype="0" fill="hold" nodeType="withEffect">
                                  <p:stCondLst>
                                    <p:cond delay="0"/>
                                  </p:stCondLst>
                                  <p:childTnLst>
                                    <p:set>
                                      <p:cBhvr>
                                        <p:cTn id="43" dur="1" fill="hold">
                                          <p:stCondLst>
                                            <p:cond delay="0"/>
                                          </p:stCondLst>
                                        </p:cTn>
                                        <p:tgtEl>
                                          <p:spTgt spid="15373"/>
                                        </p:tgtEl>
                                        <p:attrNameLst>
                                          <p:attrName>style.visibility</p:attrName>
                                        </p:attrNameLst>
                                      </p:cBhvr>
                                      <p:to>
                                        <p:strVal val="visible"/>
                                      </p:to>
                                    </p:set>
                                  </p:childTnLst>
                                </p:cTn>
                              </p:par>
                            </p:childTnLst>
                          </p:cTn>
                        </p:par>
                        <p:par>
                          <p:cTn id="44" fill="hold" nodeType="afterGroup">
                            <p:stCondLst>
                              <p:cond delay="13500"/>
                            </p:stCondLst>
                            <p:childTnLst>
                              <p:par>
                                <p:cTn id="45" presetID="1" presetClass="entr" presetSubtype="0" fill="hold" grpId="0" nodeType="afterEffect">
                                  <p:stCondLst>
                                    <p:cond delay="2000"/>
                                  </p:stCondLst>
                                  <p:childTnLst>
                                    <p:set>
                                      <p:cBhvr>
                                        <p:cTn id="46"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4"/>
                </p:tgtEl>
              </p:cMediaNode>
            </p:audio>
          </p:childTnLst>
        </p:cTn>
      </p:par>
    </p:tnLst>
    <p:bldLst>
      <p:bldP spid="15364" grpId="0"/>
      <p:bldP spid="15374" grpId="0"/>
      <p:bldP spid="15376" grpId="0"/>
      <p:bldP spid="1537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68538" y="404813"/>
            <a:ext cx="496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6000" dirty="0">
                <a:solidFill>
                  <a:srgbClr val="0070C0"/>
                </a:solidFill>
                <a:latin typeface="Comic Sans MS" panose="030F0702030302020204" pitchFamily="66" charset="0"/>
              </a:rPr>
              <a:t>Odd</a:t>
            </a:r>
            <a:r>
              <a:rPr lang="en-GB" altLang="en-US" sz="6000" dirty="0">
                <a:latin typeface="Comic Sans MS" panose="030F0702030302020204" pitchFamily="66" charset="0"/>
              </a:rPr>
              <a:t> or </a:t>
            </a:r>
            <a:r>
              <a:rPr lang="en-GB" altLang="en-US" sz="6000" dirty="0">
                <a:solidFill>
                  <a:srgbClr val="FF0000"/>
                </a:solidFill>
                <a:latin typeface="Comic Sans MS" panose="030F0702030302020204" pitchFamily="66" charset="0"/>
              </a:rPr>
              <a:t>Even</a:t>
            </a:r>
            <a:r>
              <a:rPr lang="en-GB" altLang="en-US" sz="6000" dirty="0">
                <a:latin typeface="Comic Sans MS" panose="030F0702030302020204" pitchFamily="66" charset="0"/>
              </a:rPr>
              <a:t>?</a:t>
            </a:r>
            <a:endParaRPr lang="en-US" altLang="en-US" sz="6000" dirty="0">
              <a:latin typeface="Comic Sans MS" panose="030F0702030302020204" pitchFamily="66" charset="0"/>
            </a:endParaRPr>
          </a:p>
        </p:txBody>
      </p:sp>
      <p:sp>
        <p:nvSpPr>
          <p:cNvPr id="8195" name="Text Box 3"/>
          <p:cNvSpPr txBox="1">
            <a:spLocks noChangeArrowheads="1"/>
          </p:cNvSpPr>
          <p:nvPr/>
        </p:nvSpPr>
        <p:spPr bwMode="auto">
          <a:xfrm>
            <a:off x="684213" y="1628775"/>
            <a:ext cx="7848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6000" dirty="0">
                <a:latin typeface="Comic Sans MS" panose="030F0702030302020204" pitchFamily="66" charset="0"/>
              </a:rPr>
              <a:t> If a number ends in </a:t>
            </a:r>
            <a:r>
              <a:rPr lang="en-GB" altLang="en-US" sz="6000" dirty="0">
                <a:solidFill>
                  <a:srgbClr val="0070C0"/>
                </a:solidFill>
                <a:latin typeface="Comic Sans MS" panose="030F0702030302020204" pitchFamily="66" charset="0"/>
              </a:rPr>
              <a:t>1</a:t>
            </a:r>
            <a:r>
              <a:rPr lang="en-GB" altLang="en-US" sz="6000" dirty="0">
                <a:latin typeface="Comic Sans MS" panose="030F0702030302020204" pitchFamily="66" charset="0"/>
              </a:rPr>
              <a:t>,</a:t>
            </a:r>
            <a:r>
              <a:rPr lang="en-GB" altLang="en-US" sz="6000" dirty="0">
                <a:solidFill>
                  <a:srgbClr val="0070C0"/>
                </a:solidFill>
                <a:latin typeface="Comic Sans MS" panose="030F0702030302020204" pitchFamily="66" charset="0"/>
              </a:rPr>
              <a:t>3</a:t>
            </a:r>
            <a:r>
              <a:rPr lang="en-GB" altLang="en-US" sz="6000" dirty="0">
                <a:latin typeface="Comic Sans MS" panose="030F0702030302020204" pitchFamily="66" charset="0"/>
              </a:rPr>
              <a:t>,</a:t>
            </a:r>
            <a:r>
              <a:rPr lang="en-GB" altLang="en-US" sz="6000" dirty="0">
                <a:solidFill>
                  <a:srgbClr val="0070C0"/>
                </a:solidFill>
                <a:latin typeface="Comic Sans MS" panose="030F0702030302020204" pitchFamily="66" charset="0"/>
              </a:rPr>
              <a:t>5</a:t>
            </a:r>
            <a:r>
              <a:rPr lang="en-GB" altLang="en-US" sz="6000" dirty="0">
                <a:latin typeface="Comic Sans MS" panose="030F0702030302020204" pitchFamily="66" charset="0"/>
              </a:rPr>
              <a:t>,</a:t>
            </a:r>
            <a:r>
              <a:rPr lang="en-GB" altLang="en-US" sz="6000" dirty="0">
                <a:solidFill>
                  <a:srgbClr val="0070C0"/>
                </a:solidFill>
                <a:latin typeface="Comic Sans MS" panose="030F0702030302020204" pitchFamily="66" charset="0"/>
              </a:rPr>
              <a:t>7</a:t>
            </a:r>
            <a:r>
              <a:rPr lang="en-GB" altLang="en-US" sz="6000" dirty="0">
                <a:latin typeface="Comic Sans MS" panose="030F0702030302020204" pitchFamily="66" charset="0"/>
              </a:rPr>
              <a:t>,</a:t>
            </a:r>
            <a:r>
              <a:rPr lang="en-GB" altLang="en-US" sz="6000" dirty="0">
                <a:solidFill>
                  <a:srgbClr val="0070C0"/>
                </a:solidFill>
                <a:latin typeface="Comic Sans MS" panose="030F0702030302020204" pitchFamily="66" charset="0"/>
              </a:rPr>
              <a:t>9</a:t>
            </a:r>
            <a:r>
              <a:rPr lang="en-GB" altLang="en-US" sz="6000" dirty="0">
                <a:latin typeface="Comic Sans MS" panose="030F0702030302020204" pitchFamily="66" charset="0"/>
              </a:rPr>
              <a:t>, then it’s an </a:t>
            </a:r>
            <a:r>
              <a:rPr lang="en-GB" altLang="en-US" sz="6000" dirty="0">
                <a:solidFill>
                  <a:srgbClr val="0070C0"/>
                </a:solidFill>
                <a:latin typeface="Comic Sans MS" panose="030F0702030302020204" pitchFamily="66" charset="0"/>
              </a:rPr>
              <a:t>odd</a:t>
            </a:r>
            <a:r>
              <a:rPr lang="en-GB" altLang="en-US" sz="6000" dirty="0">
                <a:latin typeface="Comic Sans MS" panose="030F0702030302020204" pitchFamily="66" charset="0"/>
              </a:rPr>
              <a:t> number.</a:t>
            </a:r>
            <a:endParaRPr lang="en-US" altLang="en-US" sz="6000" dirty="0">
              <a:latin typeface="Comic Sans MS" panose="030F0702030302020204" pitchFamily="66" charset="0"/>
            </a:endParaRPr>
          </a:p>
        </p:txBody>
      </p:sp>
      <p:pic>
        <p:nvPicPr>
          <p:cNvPr id="8197" name="TITLE.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604250" y="260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93716852"/>
      </p:ext>
    </p:extLst>
  </p:cSld>
  <p:clrMapOvr>
    <a:masterClrMapping/>
  </p:clrMapOvr>
  <mc:AlternateContent xmlns:mc="http://schemas.openxmlformats.org/markup-compatibility/2006" xmlns:p14="http://schemas.microsoft.com/office/powerpoint/2010/main">
    <mc:Choice Requires="p14">
      <p:transition spd="slow" p14:dur="2000" advTm="27393"/>
    </mc:Choice>
    <mc:Fallback xmlns="">
      <p:transition spd="slow" advTm="27393"/>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 presetClass="mediacall" presetSubtype="0" fill="hold" nodeType="withEffect">
                                  <p:stCondLst>
                                    <p:cond delay="0"/>
                                  </p:stCondLst>
                                  <p:childTnLst>
                                    <p:cmd type="call" cmd="playFrom(0.0)">
                                      <p:cBhvr>
                                        <p:cTn id="8" dur="1" fill="hold"/>
                                        <p:tgtEl>
                                          <p:spTgt spid="8197"/>
                                        </p:tgtEl>
                                      </p:cBhvr>
                                    </p:cmd>
                                  </p:childTnLst>
                                </p:cTn>
                              </p:par>
                              <p:par>
                                <p:cTn id="9" presetID="35" presetClass="entr" presetSubtype="0" fill="hold" grpId="0" nodeType="with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2000"/>
                                        <p:tgtEl>
                                          <p:spTgt spid="8194"/>
                                        </p:tgtEl>
                                      </p:cBhvr>
                                    </p:animEffect>
                                    <p:anim calcmode="lin" valueType="num">
                                      <p:cBhvr>
                                        <p:cTn id="12" dur="2000" fill="hold"/>
                                        <p:tgtEl>
                                          <p:spTgt spid="8194"/>
                                        </p:tgtEl>
                                        <p:attrNameLst>
                                          <p:attrName>style.rotation</p:attrName>
                                        </p:attrNameLst>
                                      </p:cBhvr>
                                      <p:tavLst>
                                        <p:tav tm="0">
                                          <p:val>
                                            <p:fltVal val="720"/>
                                          </p:val>
                                        </p:tav>
                                        <p:tav tm="100000">
                                          <p:val>
                                            <p:fltVal val="0"/>
                                          </p:val>
                                        </p:tav>
                                      </p:tavLst>
                                    </p:anim>
                                    <p:anim calcmode="lin" valueType="num">
                                      <p:cBhvr>
                                        <p:cTn id="13" dur="2000" fill="hold"/>
                                        <p:tgtEl>
                                          <p:spTgt spid="8194"/>
                                        </p:tgtEl>
                                        <p:attrNameLst>
                                          <p:attrName>ppt_h</p:attrName>
                                        </p:attrNameLst>
                                      </p:cBhvr>
                                      <p:tavLst>
                                        <p:tav tm="0">
                                          <p:val>
                                            <p:fltVal val="0"/>
                                          </p:val>
                                        </p:tav>
                                        <p:tav tm="100000">
                                          <p:val>
                                            <p:strVal val="#ppt_h"/>
                                          </p:val>
                                        </p:tav>
                                      </p:tavLst>
                                    </p:anim>
                                    <p:anim calcmode="lin" valueType="num">
                                      <p:cBhvr>
                                        <p:cTn id="14" dur="2000" fill="hold"/>
                                        <p:tgtEl>
                                          <p:spTgt spid="8194"/>
                                        </p:tgtEl>
                                        <p:attrNameLst>
                                          <p:attrName>ppt_w</p:attrName>
                                        </p:attrNameLst>
                                      </p:cBhvr>
                                      <p:tavLst>
                                        <p:tav tm="0">
                                          <p:val>
                                            <p:fltVal val="0"/>
                                          </p:val>
                                        </p:tav>
                                        <p:tav tm="100000">
                                          <p:val>
                                            <p:strVal val="#ppt_w"/>
                                          </p:val>
                                        </p:tav>
                                      </p:tavLst>
                                    </p:anim>
                                  </p:childTnLst>
                                </p:cTn>
                              </p:par>
                            </p:childTnLst>
                          </p:cTn>
                        </p:par>
                        <p:par>
                          <p:cTn id="15" fill="hold" nodeType="afterGroup">
                            <p:stCondLst>
                              <p:cond delay="2000"/>
                            </p:stCondLst>
                            <p:childTnLst>
                              <p:par>
                                <p:cTn id="16" presetID="9" presetClass="entr" presetSubtype="0" fill="hold" grpId="0" nodeType="afterEffect">
                                  <p:stCondLst>
                                    <p:cond delay="2000"/>
                                  </p:stCondLst>
                                  <p:childTnLst>
                                    <p:set>
                                      <p:cBhvr>
                                        <p:cTn id="17" dur="1" fill="hold">
                                          <p:stCondLst>
                                            <p:cond delay="0"/>
                                          </p:stCondLst>
                                        </p:cTn>
                                        <p:tgtEl>
                                          <p:spTgt spid="8195"/>
                                        </p:tgtEl>
                                        <p:attrNameLst>
                                          <p:attrName>style.visibility</p:attrName>
                                        </p:attrNameLst>
                                      </p:cBhvr>
                                      <p:to>
                                        <p:strVal val="visible"/>
                                      </p:to>
                                    </p:set>
                                    <p:animEffect transition="in" filter="dissolve">
                                      <p:cBhvr>
                                        <p:cTn id="18"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repeatCount="indefinite" fill="hold" display="0">
                  <p:stCondLst>
                    <p:cond delay="indefinite"/>
                  </p:stCondLst>
                  <p:endCondLst>
                    <p:cond evt="onPrev" delay="0">
                      <p:tgtEl>
                        <p:sldTgt/>
                      </p:tgtEl>
                    </p:cond>
                    <p:cond evt="onStopAudio" delay="0">
                      <p:tgtEl>
                        <p:sldTgt/>
                      </p:tgtEl>
                    </p:cond>
                  </p:endCondLst>
                </p:cTn>
                <p:tgtEl>
                  <p:spTgt spid="8197"/>
                </p:tgtEl>
              </p:cMediaNode>
            </p:audio>
            <p:audio isNarration="1">
              <p:cMediaNode vol="80000" showWhenStopped="0">
                <p:cTn id="20" fill="hold" display="0">
                  <p:stCondLst>
                    <p:cond delay="indefinite"/>
                  </p:stCondLst>
                  <p:endCondLst>
                    <p:cond evt="onStopAudio" delay="0">
                      <p:tgtEl>
                        <p:sldTgt/>
                      </p:tgtEl>
                    </p:cond>
                  </p:endCondLst>
                </p:cTn>
                <p:tgtEl>
                  <p:spTgt spid="2"/>
                </p:tgtEl>
              </p:cMediaNode>
            </p:audio>
          </p:childTnLst>
        </p:cTn>
      </p:par>
    </p:tnLst>
    <p:bldLst>
      <p:bldP spid="8194" grpId="0"/>
      <p:bldP spid="81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8538" y="404813"/>
            <a:ext cx="49688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6000" dirty="0">
                <a:solidFill>
                  <a:srgbClr val="0070C0"/>
                </a:solidFill>
                <a:latin typeface="Comic Sans MS" panose="030F0702030302020204" pitchFamily="66" charset="0"/>
              </a:rPr>
              <a:t>Odd</a:t>
            </a:r>
            <a:r>
              <a:rPr lang="en-GB" altLang="en-US" sz="6000" dirty="0">
                <a:latin typeface="Comic Sans MS" panose="030F0702030302020204" pitchFamily="66" charset="0"/>
              </a:rPr>
              <a:t> or </a:t>
            </a:r>
            <a:r>
              <a:rPr lang="en-GB" altLang="en-US" sz="6000" dirty="0">
                <a:solidFill>
                  <a:srgbClr val="FF0000"/>
                </a:solidFill>
                <a:latin typeface="Comic Sans MS" panose="030F0702030302020204" pitchFamily="66" charset="0"/>
              </a:rPr>
              <a:t>Even</a:t>
            </a:r>
            <a:r>
              <a:rPr lang="en-GB" altLang="en-US" sz="6000" dirty="0">
                <a:latin typeface="Comic Sans MS" panose="030F0702030302020204" pitchFamily="66" charset="0"/>
              </a:rPr>
              <a:t>?</a:t>
            </a:r>
            <a:endParaRPr lang="en-US" altLang="en-US" sz="6000" dirty="0">
              <a:latin typeface="Comic Sans MS" panose="030F0702030302020204" pitchFamily="66" charset="0"/>
            </a:endParaRPr>
          </a:p>
        </p:txBody>
      </p:sp>
      <p:sp>
        <p:nvSpPr>
          <p:cNvPr id="9219" name="Text Box 3"/>
          <p:cNvSpPr txBox="1">
            <a:spLocks noChangeArrowheads="1"/>
          </p:cNvSpPr>
          <p:nvPr/>
        </p:nvSpPr>
        <p:spPr bwMode="auto">
          <a:xfrm>
            <a:off x="684213" y="1628775"/>
            <a:ext cx="7848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6000">
                <a:latin typeface="Comic Sans MS" panose="030F0702030302020204" pitchFamily="66" charset="0"/>
              </a:rPr>
              <a:t> If a number ends in </a:t>
            </a:r>
            <a:r>
              <a:rPr lang="en-GB" altLang="en-US" sz="6000">
                <a:solidFill>
                  <a:srgbClr val="FF0000"/>
                </a:solidFill>
                <a:latin typeface="Comic Sans MS" panose="030F0702030302020204" pitchFamily="66" charset="0"/>
              </a:rPr>
              <a:t>0</a:t>
            </a:r>
            <a:r>
              <a:rPr lang="en-GB" altLang="en-US" sz="6000">
                <a:latin typeface="Comic Sans MS" panose="030F0702030302020204" pitchFamily="66" charset="0"/>
              </a:rPr>
              <a:t>,</a:t>
            </a:r>
            <a:r>
              <a:rPr lang="en-GB" altLang="en-US" sz="6000">
                <a:solidFill>
                  <a:srgbClr val="FF0000"/>
                </a:solidFill>
                <a:latin typeface="Comic Sans MS" panose="030F0702030302020204" pitchFamily="66" charset="0"/>
              </a:rPr>
              <a:t>2</a:t>
            </a:r>
            <a:r>
              <a:rPr lang="en-GB" altLang="en-US" sz="6000">
                <a:latin typeface="Comic Sans MS" panose="030F0702030302020204" pitchFamily="66" charset="0"/>
              </a:rPr>
              <a:t>,</a:t>
            </a:r>
            <a:r>
              <a:rPr lang="en-GB" altLang="en-US" sz="6000">
                <a:solidFill>
                  <a:srgbClr val="FF0000"/>
                </a:solidFill>
                <a:latin typeface="Comic Sans MS" panose="030F0702030302020204" pitchFamily="66" charset="0"/>
              </a:rPr>
              <a:t>4</a:t>
            </a:r>
            <a:r>
              <a:rPr lang="en-GB" altLang="en-US" sz="6000">
                <a:latin typeface="Comic Sans MS" panose="030F0702030302020204" pitchFamily="66" charset="0"/>
              </a:rPr>
              <a:t>,</a:t>
            </a:r>
            <a:r>
              <a:rPr lang="en-GB" altLang="en-US" sz="6000">
                <a:solidFill>
                  <a:srgbClr val="FF0000"/>
                </a:solidFill>
                <a:latin typeface="Comic Sans MS" panose="030F0702030302020204" pitchFamily="66" charset="0"/>
              </a:rPr>
              <a:t>6</a:t>
            </a:r>
            <a:r>
              <a:rPr lang="en-GB" altLang="en-US" sz="6000">
                <a:latin typeface="Comic Sans MS" panose="030F0702030302020204" pitchFamily="66" charset="0"/>
              </a:rPr>
              <a:t>,</a:t>
            </a:r>
            <a:r>
              <a:rPr lang="en-GB" altLang="en-US" sz="6000">
                <a:solidFill>
                  <a:srgbClr val="FF0000"/>
                </a:solidFill>
                <a:latin typeface="Comic Sans MS" panose="030F0702030302020204" pitchFamily="66" charset="0"/>
              </a:rPr>
              <a:t>8</a:t>
            </a:r>
            <a:r>
              <a:rPr lang="en-GB" altLang="en-US" sz="6000">
                <a:latin typeface="Comic Sans MS" panose="030F0702030302020204" pitchFamily="66" charset="0"/>
              </a:rPr>
              <a:t>, then it’s an </a:t>
            </a:r>
            <a:r>
              <a:rPr lang="en-GB" altLang="en-US" sz="6000">
                <a:solidFill>
                  <a:srgbClr val="FF0000"/>
                </a:solidFill>
                <a:latin typeface="Comic Sans MS" panose="030F0702030302020204" pitchFamily="66" charset="0"/>
              </a:rPr>
              <a:t>even</a:t>
            </a:r>
            <a:r>
              <a:rPr lang="en-GB" altLang="en-US" sz="6000">
                <a:latin typeface="Comic Sans MS" panose="030F0702030302020204" pitchFamily="66" charset="0"/>
              </a:rPr>
              <a:t> number.</a:t>
            </a:r>
            <a:endParaRPr lang="en-US" altLang="en-US" sz="6000">
              <a:latin typeface="Comic Sans MS" panose="030F0702030302020204" pitchFamily="66" charset="0"/>
            </a:endParaRPr>
          </a:p>
        </p:txBody>
      </p:sp>
      <p:pic>
        <p:nvPicPr>
          <p:cNvPr id="9221" name="TITLE.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604250" y="260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11612251"/>
      </p:ext>
    </p:extLst>
  </p:cSld>
  <p:clrMapOvr>
    <a:masterClrMapping/>
  </p:clrMapOvr>
  <mc:AlternateContent xmlns:mc="http://schemas.openxmlformats.org/markup-compatibility/2006" xmlns:p14="http://schemas.microsoft.com/office/powerpoint/2010/main">
    <mc:Choice Requires="p14">
      <p:transition spd="slow" p14:dur="2000" advTm="18067"/>
    </mc:Choice>
    <mc:Fallback xmlns="">
      <p:transition spd="slow" advTm="1806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 presetClass="mediacall" presetSubtype="0" fill="hold" nodeType="withEffect">
                                  <p:stCondLst>
                                    <p:cond delay="0"/>
                                  </p:stCondLst>
                                  <p:childTnLst>
                                    <p:cmd type="call" cmd="playFrom(0.0)">
                                      <p:cBhvr>
                                        <p:cTn id="8" dur="1" fill="hold"/>
                                        <p:tgtEl>
                                          <p:spTgt spid="9221"/>
                                        </p:tgtEl>
                                      </p:cBhvr>
                                    </p:cmd>
                                  </p:childTnLst>
                                </p:cTn>
                              </p:par>
                            </p:childTnLst>
                          </p:cTn>
                        </p:par>
                        <p:par>
                          <p:cTn id="9" fill="hold" nodeType="afterGroup">
                            <p:stCondLst>
                              <p:cond delay="1"/>
                            </p:stCondLst>
                            <p:childTnLst>
                              <p:par>
                                <p:cTn id="10" presetID="35" presetClass="entr" presetSubtype="0" fill="hold" grpId="0" nodeType="after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2000"/>
                                        <p:tgtEl>
                                          <p:spTgt spid="9218"/>
                                        </p:tgtEl>
                                      </p:cBhvr>
                                    </p:animEffect>
                                    <p:anim calcmode="lin" valueType="num">
                                      <p:cBhvr>
                                        <p:cTn id="13" dur="2000" fill="hold"/>
                                        <p:tgtEl>
                                          <p:spTgt spid="9218"/>
                                        </p:tgtEl>
                                        <p:attrNameLst>
                                          <p:attrName>style.rotation</p:attrName>
                                        </p:attrNameLst>
                                      </p:cBhvr>
                                      <p:tavLst>
                                        <p:tav tm="0">
                                          <p:val>
                                            <p:fltVal val="720"/>
                                          </p:val>
                                        </p:tav>
                                        <p:tav tm="100000">
                                          <p:val>
                                            <p:fltVal val="0"/>
                                          </p:val>
                                        </p:tav>
                                      </p:tavLst>
                                    </p:anim>
                                    <p:anim calcmode="lin" valueType="num">
                                      <p:cBhvr>
                                        <p:cTn id="14" dur="2000" fill="hold"/>
                                        <p:tgtEl>
                                          <p:spTgt spid="9218"/>
                                        </p:tgtEl>
                                        <p:attrNameLst>
                                          <p:attrName>ppt_h</p:attrName>
                                        </p:attrNameLst>
                                      </p:cBhvr>
                                      <p:tavLst>
                                        <p:tav tm="0">
                                          <p:val>
                                            <p:fltVal val="0"/>
                                          </p:val>
                                        </p:tav>
                                        <p:tav tm="100000">
                                          <p:val>
                                            <p:strVal val="#ppt_h"/>
                                          </p:val>
                                        </p:tav>
                                      </p:tavLst>
                                    </p:anim>
                                    <p:anim calcmode="lin" valueType="num">
                                      <p:cBhvr>
                                        <p:cTn id="15" dur="2000" fill="hold"/>
                                        <p:tgtEl>
                                          <p:spTgt spid="9218"/>
                                        </p:tgtEl>
                                        <p:attrNameLst>
                                          <p:attrName>ppt_w</p:attrName>
                                        </p:attrNameLst>
                                      </p:cBhvr>
                                      <p:tavLst>
                                        <p:tav tm="0">
                                          <p:val>
                                            <p:fltVal val="0"/>
                                          </p:val>
                                        </p:tav>
                                        <p:tav tm="100000">
                                          <p:val>
                                            <p:strVal val="#ppt_w"/>
                                          </p:val>
                                        </p:tav>
                                      </p:tavLst>
                                    </p:anim>
                                  </p:childTnLst>
                                </p:cTn>
                              </p:par>
                            </p:childTnLst>
                          </p:cTn>
                        </p:par>
                        <p:par>
                          <p:cTn id="16" fill="hold" nodeType="afterGroup">
                            <p:stCondLst>
                              <p:cond delay="2001"/>
                            </p:stCondLst>
                            <p:childTnLst>
                              <p:par>
                                <p:cTn id="17" presetID="9" presetClass="entr" presetSubtype="0" fill="hold" grpId="0" nodeType="afterEffect">
                                  <p:stCondLst>
                                    <p:cond delay="2000"/>
                                  </p:stCondLst>
                                  <p:childTnLst>
                                    <p:set>
                                      <p:cBhvr>
                                        <p:cTn id="18" dur="1" fill="hold">
                                          <p:stCondLst>
                                            <p:cond delay="0"/>
                                          </p:stCondLst>
                                        </p:cTn>
                                        <p:tgtEl>
                                          <p:spTgt spid="9219"/>
                                        </p:tgtEl>
                                        <p:attrNameLst>
                                          <p:attrName>style.visibility</p:attrName>
                                        </p:attrNameLst>
                                      </p:cBhvr>
                                      <p:to>
                                        <p:strVal val="visible"/>
                                      </p:to>
                                    </p:set>
                                    <p:animEffect transition="in" filter="dissolve">
                                      <p:cBhvr>
                                        <p:cTn id="19"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0" repeatCount="indefinite" fill="hold" display="0">
                  <p:stCondLst>
                    <p:cond delay="indefinite"/>
                  </p:stCondLst>
                  <p:endCondLst>
                    <p:cond evt="onPrev" delay="0">
                      <p:tgtEl>
                        <p:sldTgt/>
                      </p:tgtEl>
                    </p:cond>
                    <p:cond evt="onStopAudio" delay="0">
                      <p:tgtEl>
                        <p:sldTgt/>
                      </p:tgtEl>
                    </p:cond>
                  </p:endCondLst>
                </p:cTn>
                <p:tgtEl>
                  <p:spTgt spid="9221"/>
                </p:tgtEl>
              </p:cMediaNode>
            </p:audio>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9218" grpId="0"/>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0825" y="3500438"/>
            <a:ext cx="3887788" cy="3168650"/>
          </a:xfrm>
          <a:prstGeom prst="rect">
            <a:avLst/>
          </a:prstGeom>
          <a:solidFill>
            <a:schemeClr val="bg1"/>
          </a:solidFill>
          <a:ln w="63500">
            <a:solidFill>
              <a:srgbClr val="007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147" name="Rectangle 3"/>
          <p:cNvSpPr>
            <a:spLocks noChangeArrowheads="1"/>
          </p:cNvSpPr>
          <p:nvPr/>
        </p:nvSpPr>
        <p:spPr bwMode="auto">
          <a:xfrm>
            <a:off x="4859338" y="3500438"/>
            <a:ext cx="3887787" cy="3168650"/>
          </a:xfrm>
          <a:prstGeom prst="rect">
            <a:avLst/>
          </a:prstGeom>
          <a:solidFill>
            <a:schemeClr val="bg1"/>
          </a:solidFill>
          <a:ln w="635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148" name="Text Box 4"/>
          <p:cNvSpPr txBox="1">
            <a:spLocks noChangeArrowheads="1"/>
          </p:cNvSpPr>
          <p:nvPr/>
        </p:nvSpPr>
        <p:spPr bwMode="auto">
          <a:xfrm>
            <a:off x="250825" y="3429000"/>
            <a:ext cx="3673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000" dirty="0">
                <a:solidFill>
                  <a:srgbClr val="0070C0"/>
                </a:solidFill>
                <a:latin typeface="Comic Sans MS" panose="030F0702030302020204" pitchFamily="66" charset="0"/>
              </a:rPr>
              <a:t>Odd Numbers</a:t>
            </a:r>
            <a:endParaRPr lang="en-US" altLang="en-US" sz="4000" dirty="0">
              <a:solidFill>
                <a:srgbClr val="0070C0"/>
              </a:solidFill>
              <a:latin typeface="Comic Sans MS" panose="030F0702030302020204" pitchFamily="66" charset="0"/>
            </a:endParaRPr>
          </a:p>
        </p:txBody>
      </p:sp>
      <p:sp>
        <p:nvSpPr>
          <p:cNvPr id="6149" name="Text Box 5"/>
          <p:cNvSpPr txBox="1">
            <a:spLocks noChangeArrowheads="1"/>
          </p:cNvSpPr>
          <p:nvPr/>
        </p:nvSpPr>
        <p:spPr bwMode="auto">
          <a:xfrm>
            <a:off x="4932363" y="3429000"/>
            <a:ext cx="360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000">
                <a:solidFill>
                  <a:srgbClr val="FF0000"/>
                </a:solidFill>
                <a:latin typeface="Comic Sans MS" panose="030F0702030302020204" pitchFamily="66" charset="0"/>
              </a:rPr>
              <a:t>Even numbers</a:t>
            </a:r>
            <a:endParaRPr lang="en-US" altLang="en-US" sz="4000">
              <a:solidFill>
                <a:srgbClr val="FF0000"/>
              </a:solidFill>
              <a:latin typeface="Comic Sans MS" panose="030F0702030302020204" pitchFamily="66" charset="0"/>
            </a:endParaRPr>
          </a:p>
        </p:txBody>
      </p:sp>
      <p:sp>
        <p:nvSpPr>
          <p:cNvPr id="6150" name="Text Box 6"/>
          <p:cNvSpPr txBox="1">
            <a:spLocks noChangeArrowheads="1"/>
          </p:cNvSpPr>
          <p:nvPr/>
        </p:nvSpPr>
        <p:spPr bwMode="auto">
          <a:xfrm>
            <a:off x="1042988" y="188913"/>
            <a:ext cx="7058025" cy="1190625"/>
          </a:xfrm>
          <a:prstGeom prst="rect">
            <a:avLst/>
          </a:prstGeom>
          <a:noFill/>
          <a:ln w="9525">
            <a:noFill/>
            <a:miter lim="800000"/>
            <a:headEnd/>
            <a:tailEnd/>
          </a:ln>
          <a:effectLst/>
        </p:spPr>
        <p:txBody>
          <a:bodyPr>
            <a:spAutoFit/>
          </a:bodyPr>
          <a:lstStyle/>
          <a:p>
            <a:pPr algn="ctr">
              <a:spcBef>
                <a:spcPct val="50000"/>
              </a:spcBef>
              <a:defRPr/>
            </a:pPr>
            <a:r>
              <a:rPr lang="en-GB" sz="3600" dirty="0">
                <a:effectLst>
                  <a:outerShdw blurRad="38100" dist="38100" dir="2700000" algn="tl">
                    <a:srgbClr val="FFFFFF"/>
                  </a:outerShdw>
                </a:effectLst>
                <a:latin typeface="Comic Sans MS" pitchFamily="66" charset="0"/>
              </a:rPr>
              <a:t>Let’s sort some numbers into </a:t>
            </a:r>
            <a:r>
              <a:rPr lang="en-GB" sz="3600" dirty="0">
                <a:solidFill>
                  <a:srgbClr val="0070C0"/>
                </a:solidFill>
                <a:effectLst>
                  <a:outerShdw blurRad="38100" dist="38100" dir="2700000" algn="tl">
                    <a:srgbClr val="000000"/>
                  </a:outerShdw>
                </a:effectLst>
                <a:latin typeface="Comic Sans MS" pitchFamily="66" charset="0"/>
              </a:rPr>
              <a:t>odd</a:t>
            </a:r>
            <a:r>
              <a:rPr lang="en-GB" sz="3600" dirty="0">
                <a:effectLst>
                  <a:outerShdw blurRad="38100" dist="38100" dir="2700000" algn="tl">
                    <a:srgbClr val="FFFFFF"/>
                  </a:outerShdw>
                </a:effectLst>
                <a:latin typeface="Comic Sans MS" pitchFamily="66" charset="0"/>
              </a:rPr>
              <a:t> and </a:t>
            </a:r>
            <a:r>
              <a:rPr lang="en-GB" sz="3600" dirty="0">
                <a:solidFill>
                  <a:srgbClr val="FF0000"/>
                </a:solidFill>
                <a:effectLst>
                  <a:outerShdw blurRad="38100" dist="38100" dir="2700000" algn="tl">
                    <a:srgbClr val="000000"/>
                  </a:outerShdw>
                </a:effectLst>
                <a:latin typeface="Comic Sans MS" pitchFamily="66" charset="0"/>
              </a:rPr>
              <a:t>even </a:t>
            </a:r>
            <a:r>
              <a:rPr lang="en-GB" sz="3600" dirty="0">
                <a:effectLst>
                  <a:outerShdw blurRad="38100" dist="38100" dir="2700000" algn="tl">
                    <a:srgbClr val="FFFFFF"/>
                  </a:outerShdw>
                </a:effectLst>
                <a:latin typeface="Comic Sans MS" pitchFamily="66" charset="0"/>
              </a:rPr>
              <a:t>boxes.</a:t>
            </a:r>
            <a:endParaRPr lang="en-US" sz="3600" dirty="0">
              <a:effectLst>
                <a:outerShdw blurRad="38100" dist="38100" dir="2700000" algn="tl">
                  <a:srgbClr val="FFFFFF"/>
                </a:outerShdw>
              </a:effectLst>
              <a:latin typeface="Comic Sans MS" pitchFamily="66" charset="0"/>
            </a:endParaRPr>
          </a:p>
        </p:txBody>
      </p:sp>
      <p:sp>
        <p:nvSpPr>
          <p:cNvPr id="6151" name="Text Box 7"/>
          <p:cNvSpPr txBox="1">
            <a:spLocks noChangeArrowheads="1"/>
          </p:cNvSpPr>
          <p:nvPr/>
        </p:nvSpPr>
        <p:spPr bwMode="auto">
          <a:xfrm>
            <a:off x="250825" y="1341438"/>
            <a:ext cx="792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31</a:t>
            </a:r>
            <a:endParaRPr lang="en-US" altLang="en-US" sz="4000">
              <a:latin typeface="Comic Sans MS" panose="030F0702030302020204" pitchFamily="66" charset="0"/>
            </a:endParaRPr>
          </a:p>
        </p:txBody>
      </p:sp>
      <p:sp>
        <p:nvSpPr>
          <p:cNvPr id="6152" name="Text Box 8"/>
          <p:cNvSpPr txBox="1">
            <a:spLocks noChangeArrowheads="1"/>
          </p:cNvSpPr>
          <p:nvPr/>
        </p:nvSpPr>
        <p:spPr bwMode="auto">
          <a:xfrm>
            <a:off x="971550" y="2420938"/>
            <a:ext cx="86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92</a:t>
            </a:r>
            <a:endParaRPr lang="en-US" altLang="en-US" sz="4000">
              <a:latin typeface="Comic Sans MS" panose="030F0702030302020204" pitchFamily="66" charset="0"/>
            </a:endParaRPr>
          </a:p>
        </p:txBody>
      </p:sp>
      <p:sp>
        <p:nvSpPr>
          <p:cNvPr id="6153" name="Text Box 9"/>
          <p:cNvSpPr txBox="1">
            <a:spLocks noChangeArrowheads="1"/>
          </p:cNvSpPr>
          <p:nvPr/>
        </p:nvSpPr>
        <p:spPr bwMode="auto">
          <a:xfrm>
            <a:off x="2555875" y="2420938"/>
            <a:ext cx="865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53</a:t>
            </a:r>
            <a:endParaRPr lang="en-US" altLang="en-US" sz="4000">
              <a:latin typeface="Comic Sans MS" panose="030F0702030302020204" pitchFamily="66" charset="0"/>
            </a:endParaRPr>
          </a:p>
        </p:txBody>
      </p:sp>
      <p:sp>
        <p:nvSpPr>
          <p:cNvPr id="6154" name="Text Box 10"/>
          <p:cNvSpPr txBox="1">
            <a:spLocks noChangeArrowheads="1"/>
          </p:cNvSpPr>
          <p:nvPr/>
        </p:nvSpPr>
        <p:spPr bwMode="auto">
          <a:xfrm>
            <a:off x="2124075" y="1341438"/>
            <a:ext cx="86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24</a:t>
            </a:r>
            <a:endParaRPr lang="en-US" altLang="en-US" sz="4000">
              <a:latin typeface="Comic Sans MS" panose="030F0702030302020204" pitchFamily="66" charset="0"/>
            </a:endParaRPr>
          </a:p>
        </p:txBody>
      </p:sp>
      <p:sp>
        <p:nvSpPr>
          <p:cNvPr id="6155" name="Text Box 11"/>
          <p:cNvSpPr txBox="1">
            <a:spLocks noChangeArrowheads="1"/>
          </p:cNvSpPr>
          <p:nvPr/>
        </p:nvSpPr>
        <p:spPr bwMode="auto">
          <a:xfrm>
            <a:off x="3708400" y="1484313"/>
            <a:ext cx="86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65</a:t>
            </a:r>
            <a:endParaRPr lang="en-US" altLang="en-US" sz="4000">
              <a:latin typeface="Comic Sans MS" panose="030F0702030302020204" pitchFamily="66" charset="0"/>
            </a:endParaRPr>
          </a:p>
        </p:txBody>
      </p:sp>
      <p:sp>
        <p:nvSpPr>
          <p:cNvPr id="6156" name="Text Box 12"/>
          <p:cNvSpPr txBox="1">
            <a:spLocks noChangeArrowheads="1"/>
          </p:cNvSpPr>
          <p:nvPr/>
        </p:nvSpPr>
        <p:spPr bwMode="auto">
          <a:xfrm>
            <a:off x="4140200" y="2492375"/>
            <a:ext cx="865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86</a:t>
            </a:r>
            <a:endParaRPr lang="en-US" altLang="en-US" sz="4000">
              <a:latin typeface="Comic Sans MS" panose="030F0702030302020204" pitchFamily="66" charset="0"/>
            </a:endParaRPr>
          </a:p>
        </p:txBody>
      </p:sp>
      <p:sp>
        <p:nvSpPr>
          <p:cNvPr id="6157" name="Text Box 13"/>
          <p:cNvSpPr txBox="1">
            <a:spLocks noChangeArrowheads="1"/>
          </p:cNvSpPr>
          <p:nvPr/>
        </p:nvSpPr>
        <p:spPr bwMode="auto">
          <a:xfrm>
            <a:off x="5580063" y="2565400"/>
            <a:ext cx="1081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127</a:t>
            </a:r>
            <a:endParaRPr lang="en-US" altLang="en-US" sz="4000">
              <a:latin typeface="Comic Sans MS" panose="030F0702030302020204" pitchFamily="66" charset="0"/>
            </a:endParaRPr>
          </a:p>
        </p:txBody>
      </p:sp>
      <p:sp>
        <p:nvSpPr>
          <p:cNvPr id="6158" name="Text Box 14"/>
          <p:cNvSpPr txBox="1">
            <a:spLocks noChangeArrowheads="1"/>
          </p:cNvSpPr>
          <p:nvPr/>
        </p:nvSpPr>
        <p:spPr bwMode="auto">
          <a:xfrm>
            <a:off x="5651500" y="1484313"/>
            <a:ext cx="865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48</a:t>
            </a:r>
            <a:endParaRPr lang="en-US" altLang="en-US" sz="4000">
              <a:latin typeface="Comic Sans MS" panose="030F0702030302020204" pitchFamily="66" charset="0"/>
            </a:endParaRPr>
          </a:p>
        </p:txBody>
      </p:sp>
      <p:sp>
        <p:nvSpPr>
          <p:cNvPr id="6159" name="Text Box 15"/>
          <p:cNvSpPr txBox="1">
            <a:spLocks noChangeArrowheads="1"/>
          </p:cNvSpPr>
          <p:nvPr/>
        </p:nvSpPr>
        <p:spPr bwMode="auto">
          <a:xfrm>
            <a:off x="7308850" y="1412875"/>
            <a:ext cx="866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79</a:t>
            </a:r>
            <a:endParaRPr lang="en-US" altLang="en-US" sz="4000">
              <a:latin typeface="Comic Sans MS" panose="030F0702030302020204" pitchFamily="66" charset="0"/>
            </a:endParaRPr>
          </a:p>
        </p:txBody>
      </p:sp>
      <p:sp>
        <p:nvSpPr>
          <p:cNvPr id="6160" name="Text Box 16"/>
          <p:cNvSpPr txBox="1">
            <a:spLocks noChangeArrowheads="1"/>
          </p:cNvSpPr>
          <p:nvPr/>
        </p:nvSpPr>
        <p:spPr bwMode="auto">
          <a:xfrm>
            <a:off x="7451725" y="2420938"/>
            <a:ext cx="1223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230</a:t>
            </a:r>
            <a:endParaRPr lang="en-US" altLang="en-US" sz="4000">
              <a:latin typeface="Comic Sans MS" panose="030F0702030302020204" pitchFamily="66"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24574436"/>
      </p:ext>
    </p:extLst>
  </p:cSld>
  <p:clrMapOvr>
    <a:masterClrMapping/>
  </p:clrMapOvr>
  <mc:AlternateContent xmlns:mc="http://schemas.openxmlformats.org/markup-compatibility/2006" xmlns:p14="http://schemas.microsoft.com/office/powerpoint/2010/main">
    <mc:Choice Requires="p14">
      <p:transition spd="slow" p14:dur="2000" advTm="18500"/>
    </mc:Choice>
    <mc:Fallback xmlns="">
      <p:transition spd="slow" advTm="18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0825" y="3500438"/>
            <a:ext cx="3887788" cy="3168650"/>
          </a:xfrm>
          <a:prstGeom prst="rect">
            <a:avLst/>
          </a:prstGeom>
          <a:solidFill>
            <a:schemeClr val="bg1"/>
          </a:solidFill>
          <a:ln w="63500">
            <a:solidFill>
              <a:srgbClr val="007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147" name="Rectangle 3"/>
          <p:cNvSpPr>
            <a:spLocks noChangeArrowheads="1"/>
          </p:cNvSpPr>
          <p:nvPr/>
        </p:nvSpPr>
        <p:spPr bwMode="auto">
          <a:xfrm>
            <a:off x="4859338" y="3500438"/>
            <a:ext cx="3887787" cy="3168650"/>
          </a:xfrm>
          <a:prstGeom prst="rect">
            <a:avLst/>
          </a:prstGeom>
          <a:solidFill>
            <a:schemeClr val="bg1"/>
          </a:solidFill>
          <a:ln w="635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148" name="Text Box 4"/>
          <p:cNvSpPr txBox="1">
            <a:spLocks noChangeArrowheads="1"/>
          </p:cNvSpPr>
          <p:nvPr/>
        </p:nvSpPr>
        <p:spPr bwMode="auto">
          <a:xfrm>
            <a:off x="250825" y="3429000"/>
            <a:ext cx="3673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000" dirty="0">
                <a:solidFill>
                  <a:srgbClr val="0070C0"/>
                </a:solidFill>
                <a:latin typeface="Comic Sans MS" panose="030F0702030302020204" pitchFamily="66" charset="0"/>
              </a:rPr>
              <a:t>Odd Numbers</a:t>
            </a:r>
            <a:endParaRPr lang="en-US" altLang="en-US" sz="4000" dirty="0">
              <a:solidFill>
                <a:srgbClr val="0070C0"/>
              </a:solidFill>
              <a:latin typeface="Comic Sans MS" panose="030F0702030302020204" pitchFamily="66" charset="0"/>
            </a:endParaRPr>
          </a:p>
        </p:txBody>
      </p:sp>
      <p:sp>
        <p:nvSpPr>
          <p:cNvPr id="6149" name="Text Box 5"/>
          <p:cNvSpPr txBox="1">
            <a:spLocks noChangeArrowheads="1"/>
          </p:cNvSpPr>
          <p:nvPr/>
        </p:nvSpPr>
        <p:spPr bwMode="auto">
          <a:xfrm>
            <a:off x="4932363" y="3429000"/>
            <a:ext cx="360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000">
                <a:solidFill>
                  <a:srgbClr val="FF0000"/>
                </a:solidFill>
                <a:latin typeface="Comic Sans MS" panose="030F0702030302020204" pitchFamily="66" charset="0"/>
              </a:rPr>
              <a:t>Even numbers</a:t>
            </a:r>
            <a:endParaRPr lang="en-US" altLang="en-US" sz="4000">
              <a:solidFill>
                <a:srgbClr val="FF0000"/>
              </a:solidFill>
              <a:latin typeface="Comic Sans MS" panose="030F0702030302020204" pitchFamily="66" charset="0"/>
            </a:endParaRPr>
          </a:p>
        </p:txBody>
      </p:sp>
      <p:sp>
        <p:nvSpPr>
          <p:cNvPr id="6150" name="Text Box 6"/>
          <p:cNvSpPr txBox="1">
            <a:spLocks noChangeArrowheads="1"/>
          </p:cNvSpPr>
          <p:nvPr/>
        </p:nvSpPr>
        <p:spPr bwMode="auto">
          <a:xfrm>
            <a:off x="1042988" y="188913"/>
            <a:ext cx="7058025" cy="1190625"/>
          </a:xfrm>
          <a:prstGeom prst="rect">
            <a:avLst/>
          </a:prstGeom>
          <a:noFill/>
          <a:ln w="9525">
            <a:noFill/>
            <a:miter lim="800000"/>
            <a:headEnd/>
            <a:tailEnd/>
          </a:ln>
          <a:effectLst/>
        </p:spPr>
        <p:txBody>
          <a:bodyPr>
            <a:spAutoFit/>
          </a:bodyPr>
          <a:lstStyle/>
          <a:p>
            <a:pPr algn="ctr">
              <a:spcBef>
                <a:spcPct val="50000"/>
              </a:spcBef>
              <a:defRPr/>
            </a:pPr>
            <a:r>
              <a:rPr lang="en-GB" sz="3600" dirty="0">
                <a:effectLst>
                  <a:outerShdw blurRad="38100" dist="38100" dir="2700000" algn="tl">
                    <a:srgbClr val="FFFFFF"/>
                  </a:outerShdw>
                </a:effectLst>
                <a:latin typeface="Comic Sans MS" pitchFamily="66" charset="0"/>
              </a:rPr>
              <a:t>Let’s sort some numbers into </a:t>
            </a:r>
            <a:r>
              <a:rPr lang="en-GB" sz="3600" dirty="0">
                <a:solidFill>
                  <a:srgbClr val="0070C0"/>
                </a:solidFill>
                <a:effectLst>
                  <a:outerShdw blurRad="38100" dist="38100" dir="2700000" algn="tl">
                    <a:srgbClr val="000000"/>
                  </a:outerShdw>
                </a:effectLst>
                <a:latin typeface="Comic Sans MS" pitchFamily="66" charset="0"/>
              </a:rPr>
              <a:t>odd</a:t>
            </a:r>
            <a:r>
              <a:rPr lang="en-GB" sz="3600" dirty="0">
                <a:effectLst>
                  <a:outerShdw blurRad="38100" dist="38100" dir="2700000" algn="tl">
                    <a:srgbClr val="FFFFFF"/>
                  </a:outerShdw>
                </a:effectLst>
                <a:latin typeface="Comic Sans MS" pitchFamily="66" charset="0"/>
              </a:rPr>
              <a:t> and </a:t>
            </a:r>
            <a:r>
              <a:rPr lang="en-GB" sz="3600" dirty="0">
                <a:solidFill>
                  <a:srgbClr val="FF0000"/>
                </a:solidFill>
                <a:effectLst>
                  <a:outerShdw blurRad="38100" dist="38100" dir="2700000" algn="tl">
                    <a:srgbClr val="000000"/>
                  </a:outerShdw>
                </a:effectLst>
                <a:latin typeface="Comic Sans MS" pitchFamily="66" charset="0"/>
              </a:rPr>
              <a:t>even </a:t>
            </a:r>
            <a:r>
              <a:rPr lang="en-GB" sz="3600" dirty="0">
                <a:effectLst>
                  <a:outerShdw blurRad="38100" dist="38100" dir="2700000" algn="tl">
                    <a:srgbClr val="FFFFFF"/>
                  </a:outerShdw>
                </a:effectLst>
                <a:latin typeface="Comic Sans MS" pitchFamily="66" charset="0"/>
              </a:rPr>
              <a:t>boxes.</a:t>
            </a:r>
            <a:endParaRPr lang="en-US" sz="3600" dirty="0">
              <a:effectLst>
                <a:outerShdw blurRad="38100" dist="38100" dir="2700000" algn="tl">
                  <a:srgbClr val="FFFFFF"/>
                </a:outerShdw>
              </a:effectLst>
              <a:latin typeface="Comic Sans MS" pitchFamily="66" charset="0"/>
            </a:endParaRPr>
          </a:p>
        </p:txBody>
      </p:sp>
      <p:sp>
        <p:nvSpPr>
          <p:cNvPr id="6151" name="Text Box 7"/>
          <p:cNvSpPr txBox="1">
            <a:spLocks noChangeArrowheads="1"/>
          </p:cNvSpPr>
          <p:nvPr/>
        </p:nvSpPr>
        <p:spPr bwMode="auto">
          <a:xfrm>
            <a:off x="575468" y="4220483"/>
            <a:ext cx="792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dirty="0">
                <a:latin typeface="Comic Sans MS" panose="030F0702030302020204" pitchFamily="66" charset="0"/>
              </a:rPr>
              <a:t>31</a:t>
            </a:r>
            <a:endParaRPr lang="en-US" altLang="en-US" sz="4000" dirty="0">
              <a:latin typeface="Comic Sans MS" panose="030F0702030302020204" pitchFamily="66" charset="0"/>
            </a:endParaRPr>
          </a:p>
        </p:txBody>
      </p:sp>
      <p:sp>
        <p:nvSpPr>
          <p:cNvPr id="6152" name="Text Box 8"/>
          <p:cNvSpPr txBox="1">
            <a:spLocks noChangeArrowheads="1"/>
          </p:cNvSpPr>
          <p:nvPr/>
        </p:nvSpPr>
        <p:spPr bwMode="auto">
          <a:xfrm>
            <a:off x="5005388" y="4306887"/>
            <a:ext cx="86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92</a:t>
            </a:r>
            <a:endParaRPr lang="en-US" altLang="en-US" sz="4000">
              <a:latin typeface="Comic Sans MS" panose="030F0702030302020204" pitchFamily="66" charset="0"/>
            </a:endParaRPr>
          </a:p>
        </p:txBody>
      </p:sp>
      <p:sp>
        <p:nvSpPr>
          <p:cNvPr id="6153" name="Text Box 9"/>
          <p:cNvSpPr txBox="1">
            <a:spLocks noChangeArrowheads="1"/>
          </p:cNvSpPr>
          <p:nvPr/>
        </p:nvSpPr>
        <p:spPr bwMode="auto">
          <a:xfrm>
            <a:off x="502443" y="5425372"/>
            <a:ext cx="865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53</a:t>
            </a:r>
            <a:endParaRPr lang="en-US" altLang="en-US" sz="4000">
              <a:latin typeface="Comic Sans MS" panose="030F0702030302020204" pitchFamily="66" charset="0"/>
            </a:endParaRPr>
          </a:p>
        </p:txBody>
      </p:sp>
      <p:sp>
        <p:nvSpPr>
          <p:cNvPr id="6154" name="Text Box 10"/>
          <p:cNvSpPr txBox="1">
            <a:spLocks noChangeArrowheads="1"/>
          </p:cNvSpPr>
          <p:nvPr/>
        </p:nvSpPr>
        <p:spPr bwMode="auto">
          <a:xfrm>
            <a:off x="6300788" y="4244386"/>
            <a:ext cx="86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24</a:t>
            </a:r>
            <a:endParaRPr lang="en-US" altLang="en-US" sz="4000">
              <a:latin typeface="Comic Sans MS" panose="030F0702030302020204" pitchFamily="66" charset="0"/>
            </a:endParaRPr>
          </a:p>
        </p:txBody>
      </p:sp>
      <p:sp>
        <p:nvSpPr>
          <p:cNvPr id="6155" name="Text Box 11"/>
          <p:cNvSpPr txBox="1">
            <a:spLocks noChangeArrowheads="1"/>
          </p:cNvSpPr>
          <p:nvPr/>
        </p:nvSpPr>
        <p:spPr bwMode="auto">
          <a:xfrm>
            <a:off x="2194719" y="4306886"/>
            <a:ext cx="86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65</a:t>
            </a:r>
            <a:endParaRPr lang="en-US" altLang="en-US" sz="4000">
              <a:latin typeface="Comic Sans MS" panose="030F0702030302020204" pitchFamily="66" charset="0"/>
            </a:endParaRPr>
          </a:p>
        </p:txBody>
      </p:sp>
      <p:sp>
        <p:nvSpPr>
          <p:cNvPr id="6156" name="Text Box 12"/>
          <p:cNvSpPr txBox="1">
            <a:spLocks noChangeArrowheads="1"/>
          </p:cNvSpPr>
          <p:nvPr/>
        </p:nvSpPr>
        <p:spPr bwMode="auto">
          <a:xfrm>
            <a:off x="5255418" y="5425510"/>
            <a:ext cx="865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86</a:t>
            </a:r>
            <a:endParaRPr lang="en-US" altLang="en-US" sz="4000">
              <a:latin typeface="Comic Sans MS" panose="030F0702030302020204" pitchFamily="66" charset="0"/>
            </a:endParaRPr>
          </a:p>
        </p:txBody>
      </p:sp>
      <p:sp>
        <p:nvSpPr>
          <p:cNvPr id="6157" name="Text Box 13"/>
          <p:cNvSpPr txBox="1">
            <a:spLocks noChangeArrowheads="1"/>
          </p:cNvSpPr>
          <p:nvPr/>
        </p:nvSpPr>
        <p:spPr bwMode="auto">
          <a:xfrm>
            <a:off x="1599803" y="5462451"/>
            <a:ext cx="1081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127</a:t>
            </a:r>
            <a:endParaRPr lang="en-US" altLang="en-US" sz="4000">
              <a:latin typeface="Comic Sans MS" panose="030F0702030302020204" pitchFamily="66" charset="0"/>
            </a:endParaRPr>
          </a:p>
        </p:txBody>
      </p:sp>
      <p:sp>
        <p:nvSpPr>
          <p:cNvPr id="6158" name="Text Box 14"/>
          <p:cNvSpPr txBox="1">
            <a:spLocks noChangeArrowheads="1"/>
          </p:cNvSpPr>
          <p:nvPr/>
        </p:nvSpPr>
        <p:spPr bwMode="auto">
          <a:xfrm>
            <a:off x="7084139" y="5478462"/>
            <a:ext cx="865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48</a:t>
            </a:r>
            <a:endParaRPr lang="en-US" altLang="en-US" sz="4000">
              <a:latin typeface="Comic Sans MS" panose="030F0702030302020204" pitchFamily="66" charset="0"/>
            </a:endParaRPr>
          </a:p>
        </p:txBody>
      </p:sp>
      <p:sp>
        <p:nvSpPr>
          <p:cNvPr id="6159" name="Text Box 15"/>
          <p:cNvSpPr txBox="1">
            <a:spLocks noChangeArrowheads="1"/>
          </p:cNvSpPr>
          <p:nvPr/>
        </p:nvSpPr>
        <p:spPr bwMode="auto">
          <a:xfrm>
            <a:off x="2971523" y="4874169"/>
            <a:ext cx="866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79</a:t>
            </a:r>
            <a:endParaRPr lang="en-US" altLang="en-US" sz="4000">
              <a:latin typeface="Comic Sans MS" panose="030F0702030302020204" pitchFamily="66" charset="0"/>
            </a:endParaRPr>
          </a:p>
        </p:txBody>
      </p:sp>
      <p:sp>
        <p:nvSpPr>
          <p:cNvPr id="6160" name="Text Box 16"/>
          <p:cNvSpPr txBox="1">
            <a:spLocks noChangeArrowheads="1"/>
          </p:cNvSpPr>
          <p:nvPr/>
        </p:nvSpPr>
        <p:spPr bwMode="auto">
          <a:xfrm>
            <a:off x="7516733" y="4427255"/>
            <a:ext cx="1223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dirty="0">
                <a:latin typeface="Comic Sans MS" panose="030F0702030302020204" pitchFamily="66" charset="0"/>
              </a:rPr>
              <a:t>230</a:t>
            </a:r>
            <a:endParaRPr lang="en-US" altLang="en-US" sz="4000" dirty="0">
              <a:latin typeface="Comic Sans MS" panose="030F0702030302020204" pitchFamily="66"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17270375"/>
      </p:ext>
    </p:extLst>
  </p:cSld>
  <p:clrMapOvr>
    <a:masterClrMapping/>
  </p:clrMapOvr>
  <mc:AlternateContent xmlns:mc="http://schemas.openxmlformats.org/markup-compatibility/2006" xmlns:p14="http://schemas.microsoft.com/office/powerpoint/2010/main">
    <mc:Choice Requires="p14">
      <p:transition spd="slow" p14:dur="2000" advTm="9771"/>
    </mc:Choice>
    <mc:Fallback xmlns="">
      <p:transition spd="slow" advTm="9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0825" y="3500438"/>
            <a:ext cx="3887788" cy="3168650"/>
          </a:xfrm>
          <a:prstGeom prst="rect">
            <a:avLst/>
          </a:prstGeom>
          <a:solidFill>
            <a:schemeClr val="bg1"/>
          </a:solidFill>
          <a:ln w="63500">
            <a:solidFill>
              <a:srgbClr val="007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solidFill>
                <a:srgbClr val="0070C0"/>
              </a:solidFill>
            </a:endParaRPr>
          </a:p>
        </p:txBody>
      </p:sp>
      <p:sp>
        <p:nvSpPr>
          <p:cNvPr id="10243" name="Rectangle 3"/>
          <p:cNvSpPr>
            <a:spLocks noChangeArrowheads="1"/>
          </p:cNvSpPr>
          <p:nvPr/>
        </p:nvSpPr>
        <p:spPr bwMode="auto">
          <a:xfrm>
            <a:off x="4859338" y="3500438"/>
            <a:ext cx="3887787" cy="3168650"/>
          </a:xfrm>
          <a:prstGeom prst="rect">
            <a:avLst/>
          </a:prstGeom>
          <a:solidFill>
            <a:schemeClr val="bg1"/>
          </a:solidFill>
          <a:ln w="635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244" name="Text Box 4"/>
          <p:cNvSpPr txBox="1">
            <a:spLocks noChangeArrowheads="1"/>
          </p:cNvSpPr>
          <p:nvPr/>
        </p:nvSpPr>
        <p:spPr bwMode="auto">
          <a:xfrm>
            <a:off x="250825" y="3429000"/>
            <a:ext cx="3673475" cy="7016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000" dirty="0">
                <a:solidFill>
                  <a:srgbClr val="0070C0"/>
                </a:solidFill>
                <a:latin typeface="Comic Sans MS" panose="030F0702030302020204" pitchFamily="66" charset="0"/>
              </a:rPr>
              <a:t>Odd Numbers</a:t>
            </a:r>
            <a:endParaRPr lang="en-US" altLang="en-US" sz="4000" dirty="0">
              <a:solidFill>
                <a:srgbClr val="0070C0"/>
              </a:solidFill>
              <a:latin typeface="Comic Sans MS" panose="030F0702030302020204" pitchFamily="66" charset="0"/>
            </a:endParaRPr>
          </a:p>
        </p:txBody>
      </p:sp>
      <p:sp>
        <p:nvSpPr>
          <p:cNvPr id="10245" name="Text Box 5"/>
          <p:cNvSpPr txBox="1">
            <a:spLocks noChangeArrowheads="1"/>
          </p:cNvSpPr>
          <p:nvPr/>
        </p:nvSpPr>
        <p:spPr bwMode="auto">
          <a:xfrm>
            <a:off x="4932363" y="3429000"/>
            <a:ext cx="360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000">
                <a:solidFill>
                  <a:srgbClr val="FF0000"/>
                </a:solidFill>
                <a:latin typeface="Comic Sans MS" panose="030F0702030302020204" pitchFamily="66" charset="0"/>
              </a:rPr>
              <a:t>Even numbers</a:t>
            </a:r>
            <a:endParaRPr lang="en-US" altLang="en-US" sz="4000">
              <a:solidFill>
                <a:srgbClr val="FF0000"/>
              </a:solidFill>
              <a:latin typeface="Comic Sans MS" panose="030F0702030302020204" pitchFamily="66" charset="0"/>
            </a:endParaRPr>
          </a:p>
        </p:txBody>
      </p:sp>
      <p:sp>
        <p:nvSpPr>
          <p:cNvPr id="10246" name="Text Box 6"/>
          <p:cNvSpPr txBox="1">
            <a:spLocks noChangeArrowheads="1"/>
          </p:cNvSpPr>
          <p:nvPr/>
        </p:nvSpPr>
        <p:spPr bwMode="auto">
          <a:xfrm>
            <a:off x="1042988" y="188913"/>
            <a:ext cx="7058025" cy="1190625"/>
          </a:xfrm>
          <a:prstGeom prst="rect">
            <a:avLst/>
          </a:prstGeom>
          <a:noFill/>
          <a:ln w="9525">
            <a:noFill/>
            <a:miter lim="800000"/>
            <a:headEnd/>
            <a:tailEnd/>
          </a:ln>
          <a:effectLst/>
        </p:spPr>
        <p:txBody>
          <a:bodyPr>
            <a:spAutoFit/>
          </a:bodyPr>
          <a:lstStyle/>
          <a:p>
            <a:pPr algn="ctr">
              <a:spcBef>
                <a:spcPct val="50000"/>
              </a:spcBef>
              <a:defRPr/>
            </a:pPr>
            <a:r>
              <a:rPr lang="en-GB" sz="3600" dirty="0">
                <a:effectLst>
                  <a:outerShdw blurRad="38100" dist="38100" dir="2700000" algn="tl">
                    <a:srgbClr val="FFFFFF"/>
                  </a:outerShdw>
                </a:effectLst>
                <a:latin typeface="Comic Sans MS" pitchFamily="66" charset="0"/>
              </a:rPr>
              <a:t>Let’s sort some more numbers into </a:t>
            </a:r>
            <a:r>
              <a:rPr lang="en-GB" sz="3600" dirty="0">
                <a:solidFill>
                  <a:srgbClr val="0070C0"/>
                </a:solidFill>
                <a:effectLst>
                  <a:outerShdw blurRad="38100" dist="38100" dir="2700000" algn="tl">
                    <a:srgbClr val="000000"/>
                  </a:outerShdw>
                </a:effectLst>
                <a:latin typeface="Comic Sans MS" pitchFamily="66" charset="0"/>
              </a:rPr>
              <a:t>odd</a:t>
            </a:r>
            <a:r>
              <a:rPr lang="en-GB" sz="3600" dirty="0">
                <a:effectLst>
                  <a:outerShdw blurRad="38100" dist="38100" dir="2700000" algn="tl">
                    <a:srgbClr val="FFFFFF"/>
                  </a:outerShdw>
                </a:effectLst>
                <a:latin typeface="Comic Sans MS" pitchFamily="66" charset="0"/>
              </a:rPr>
              <a:t> and </a:t>
            </a:r>
            <a:r>
              <a:rPr lang="en-GB" sz="3600" dirty="0">
                <a:solidFill>
                  <a:srgbClr val="FF0000"/>
                </a:solidFill>
                <a:effectLst>
                  <a:outerShdw blurRad="38100" dist="38100" dir="2700000" algn="tl">
                    <a:srgbClr val="000000"/>
                  </a:outerShdw>
                </a:effectLst>
                <a:latin typeface="Comic Sans MS" pitchFamily="66" charset="0"/>
              </a:rPr>
              <a:t>even </a:t>
            </a:r>
            <a:r>
              <a:rPr lang="en-GB" sz="3600" dirty="0">
                <a:effectLst>
                  <a:outerShdw blurRad="38100" dist="38100" dir="2700000" algn="tl">
                    <a:srgbClr val="FFFFFF"/>
                  </a:outerShdw>
                </a:effectLst>
                <a:latin typeface="Comic Sans MS" pitchFamily="66" charset="0"/>
              </a:rPr>
              <a:t>boxes.</a:t>
            </a:r>
            <a:endParaRPr lang="en-US" sz="3600" dirty="0">
              <a:effectLst>
                <a:outerShdw blurRad="38100" dist="38100" dir="2700000" algn="tl">
                  <a:srgbClr val="FFFFFF"/>
                </a:outerShdw>
              </a:effectLst>
              <a:latin typeface="Comic Sans MS" pitchFamily="66" charset="0"/>
            </a:endParaRPr>
          </a:p>
        </p:txBody>
      </p:sp>
      <p:sp>
        <p:nvSpPr>
          <p:cNvPr id="10248" name="Text Box 8"/>
          <p:cNvSpPr txBox="1">
            <a:spLocks noChangeArrowheads="1"/>
          </p:cNvSpPr>
          <p:nvPr/>
        </p:nvSpPr>
        <p:spPr bwMode="auto">
          <a:xfrm>
            <a:off x="611188" y="2420938"/>
            <a:ext cx="1223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692</a:t>
            </a:r>
            <a:endParaRPr lang="en-US" altLang="en-US" sz="4000">
              <a:latin typeface="Comic Sans MS" panose="030F0702030302020204" pitchFamily="66" charset="0"/>
            </a:endParaRPr>
          </a:p>
        </p:txBody>
      </p:sp>
      <p:sp>
        <p:nvSpPr>
          <p:cNvPr id="10249" name="Text Box 9"/>
          <p:cNvSpPr txBox="1">
            <a:spLocks noChangeArrowheads="1"/>
          </p:cNvSpPr>
          <p:nvPr/>
        </p:nvSpPr>
        <p:spPr bwMode="auto">
          <a:xfrm>
            <a:off x="2555875" y="2420938"/>
            <a:ext cx="158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2053</a:t>
            </a:r>
            <a:endParaRPr lang="en-US" altLang="en-US" sz="4000">
              <a:latin typeface="Comic Sans MS" panose="030F0702030302020204" pitchFamily="66" charset="0"/>
            </a:endParaRPr>
          </a:p>
        </p:txBody>
      </p:sp>
      <p:sp>
        <p:nvSpPr>
          <p:cNvPr id="10250" name="Text Box 10"/>
          <p:cNvSpPr txBox="1">
            <a:spLocks noChangeArrowheads="1"/>
          </p:cNvSpPr>
          <p:nvPr/>
        </p:nvSpPr>
        <p:spPr bwMode="auto">
          <a:xfrm>
            <a:off x="1763713" y="1341438"/>
            <a:ext cx="1223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dirty="0">
                <a:latin typeface="Comic Sans MS" panose="030F0702030302020204" pitchFamily="66" charset="0"/>
              </a:rPr>
              <a:t>924</a:t>
            </a:r>
            <a:endParaRPr lang="en-US" altLang="en-US" sz="4000" dirty="0">
              <a:latin typeface="Comic Sans MS" panose="030F0702030302020204" pitchFamily="66" charset="0"/>
            </a:endParaRPr>
          </a:p>
        </p:txBody>
      </p:sp>
      <p:sp>
        <p:nvSpPr>
          <p:cNvPr id="10253" name="Text Box 13"/>
          <p:cNvSpPr txBox="1">
            <a:spLocks noChangeArrowheads="1"/>
          </p:cNvSpPr>
          <p:nvPr/>
        </p:nvSpPr>
        <p:spPr bwMode="auto">
          <a:xfrm>
            <a:off x="5580063" y="2565400"/>
            <a:ext cx="15128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1207</a:t>
            </a:r>
            <a:endParaRPr lang="en-US" altLang="en-US" sz="4000">
              <a:latin typeface="Comic Sans MS" panose="030F0702030302020204" pitchFamily="66" charset="0"/>
            </a:endParaRPr>
          </a:p>
        </p:txBody>
      </p:sp>
      <p:sp>
        <p:nvSpPr>
          <p:cNvPr id="10254" name="Text Box 14"/>
          <p:cNvSpPr txBox="1">
            <a:spLocks noChangeArrowheads="1"/>
          </p:cNvSpPr>
          <p:nvPr/>
        </p:nvSpPr>
        <p:spPr bwMode="auto">
          <a:xfrm>
            <a:off x="5219700" y="1484313"/>
            <a:ext cx="1296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748</a:t>
            </a:r>
            <a:endParaRPr lang="en-US" altLang="en-US" sz="4000">
              <a:latin typeface="Comic Sans MS" panose="030F0702030302020204" pitchFamily="66" charset="0"/>
            </a:endParaRPr>
          </a:p>
        </p:txBody>
      </p:sp>
      <p:sp>
        <p:nvSpPr>
          <p:cNvPr id="10255" name="Text Box 15"/>
          <p:cNvSpPr txBox="1">
            <a:spLocks noChangeArrowheads="1"/>
          </p:cNvSpPr>
          <p:nvPr/>
        </p:nvSpPr>
        <p:spPr bwMode="auto">
          <a:xfrm>
            <a:off x="6877050" y="1412875"/>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1079</a:t>
            </a:r>
            <a:endParaRPr lang="en-US" altLang="en-US" sz="4000">
              <a:latin typeface="Comic Sans MS" panose="030F0702030302020204" pitchFamily="66"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36256386"/>
      </p:ext>
    </p:extLst>
  </p:cSld>
  <p:clrMapOvr>
    <a:masterClrMapping/>
  </p:clrMapOvr>
  <mc:AlternateContent xmlns:mc="http://schemas.openxmlformats.org/markup-compatibility/2006" xmlns:p14="http://schemas.microsoft.com/office/powerpoint/2010/main">
    <mc:Choice Requires="p14">
      <p:transition spd="slow" p14:dur="2000" advTm="12517"/>
    </mc:Choice>
    <mc:Fallback xmlns="">
      <p:transition spd="slow" advTm="12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0825" y="3500438"/>
            <a:ext cx="3887788" cy="3168650"/>
          </a:xfrm>
          <a:prstGeom prst="rect">
            <a:avLst/>
          </a:prstGeom>
          <a:solidFill>
            <a:schemeClr val="bg1"/>
          </a:solidFill>
          <a:ln w="63500">
            <a:solidFill>
              <a:srgbClr val="0070C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solidFill>
                <a:srgbClr val="0070C0"/>
              </a:solidFill>
            </a:endParaRPr>
          </a:p>
        </p:txBody>
      </p:sp>
      <p:sp>
        <p:nvSpPr>
          <p:cNvPr id="10243" name="Rectangle 3"/>
          <p:cNvSpPr>
            <a:spLocks noChangeArrowheads="1"/>
          </p:cNvSpPr>
          <p:nvPr/>
        </p:nvSpPr>
        <p:spPr bwMode="auto">
          <a:xfrm>
            <a:off x="4859338" y="3500438"/>
            <a:ext cx="3887787" cy="3168650"/>
          </a:xfrm>
          <a:prstGeom prst="rect">
            <a:avLst/>
          </a:prstGeom>
          <a:solidFill>
            <a:schemeClr val="bg1"/>
          </a:solidFill>
          <a:ln w="635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244" name="Text Box 4"/>
          <p:cNvSpPr txBox="1">
            <a:spLocks noChangeArrowheads="1"/>
          </p:cNvSpPr>
          <p:nvPr/>
        </p:nvSpPr>
        <p:spPr bwMode="auto">
          <a:xfrm>
            <a:off x="250825" y="3429000"/>
            <a:ext cx="3673475" cy="7016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000" dirty="0">
                <a:solidFill>
                  <a:srgbClr val="0070C0"/>
                </a:solidFill>
                <a:latin typeface="Comic Sans MS" panose="030F0702030302020204" pitchFamily="66" charset="0"/>
              </a:rPr>
              <a:t>Odd Numbers</a:t>
            </a:r>
            <a:endParaRPr lang="en-US" altLang="en-US" sz="4000" dirty="0">
              <a:solidFill>
                <a:srgbClr val="0070C0"/>
              </a:solidFill>
              <a:latin typeface="Comic Sans MS" panose="030F0702030302020204" pitchFamily="66" charset="0"/>
            </a:endParaRPr>
          </a:p>
        </p:txBody>
      </p:sp>
      <p:sp>
        <p:nvSpPr>
          <p:cNvPr id="10245" name="Text Box 5"/>
          <p:cNvSpPr txBox="1">
            <a:spLocks noChangeArrowheads="1"/>
          </p:cNvSpPr>
          <p:nvPr/>
        </p:nvSpPr>
        <p:spPr bwMode="auto">
          <a:xfrm>
            <a:off x="4932363" y="3429000"/>
            <a:ext cx="360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4000">
                <a:solidFill>
                  <a:srgbClr val="FF0000"/>
                </a:solidFill>
                <a:latin typeface="Comic Sans MS" panose="030F0702030302020204" pitchFamily="66" charset="0"/>
              </a:rPr>
              <a:t>Even numbers</a:t>
            </a:r>
            <a:endParaRPr lang="en-US" altLang="en-US" sz="4000">
              <a:solidFill>
                <a:srgbClr val="FF0000"/>
              </a:solidFill>
              <a:latin typeface="Comic Sans MS" panose="030F0702030302020204" pitchFamily="66" charset="0"/>
            </a:endParaRPr>
          </a:p>
        </p:txBody>
      </p:sp>
      <p:sp>
        <p:nvSpPr>
          <p:cNvPr id="10246" name="Text Box 6"/>
          <p:cNvSpPr txBox="1">
            <a:spLocks noChangeArrowheads="1"/>
          </p:cNvSpPr>
          <p:nvPr/>
        </p:nvSpPr>
        <p:spPr bwMode="auto">
          <a:xfrm>
            <a:off x="1042988" y="188913"/>
            <a:ext cx="7058025" cy="1190625"/>
          </a:xfrm>
          <a:prstGeom prst="rect">
            <a:avLst/>
          </a:prstGeom>
          <a:noFill/>
          <a:ln w="9525">
            <a:noFill/>
            <a:miter lim="800000"/>
            <a:headEnd/>
            <a:tailEnd/>
          </a:ln>
          <a:effectLst/>
        </p:spPr>
        <p:txBody>
          <a:bodyPr>
            <a:spAutoFit/>
          </a:bodyPr>
          <a:lstStyle/>
          <a:p>
            <a:pPr algn="ctr">
              <a:spcBef>
                <a:spcPct val="50000"/>
              </a:spcBef>
              <a:defRPr/>
            </a:pPr>
            <a:r>
              <a:rPr lang="en-GB" sz="3600" dirty="0">
                <a:effectLst>
                  <a:outerShdw blurRad="38100" dist="38100" dir="2700000" algn="tl">
                    <a:srgbClr val="FFFFFF"/>
                  </a:outerShdw>
                </a:effectLst>
                <a:latin typeface="Comic Sans MS" pitchFamily="66" charset="0"/>
              </a:rPr>
              <a:t>Let’s sort some more numbers into </a:t>
            </a:r>
            <a:r>
              <a:rPr lang="en-GB" sz="3600" dirty="0">
                <a:solidFill>
                  <a:srgbClr val="0070C0"/>
                </a:solidFill>
                <a:effectLst>
                  <a:outerShdw blurRad="38100" dist="38100" dir="2700000" algn="tl">
                    <a:srgbClr val="000000"/>
                  </a:outerShdw>
                </a:effectLst>
                <a:latin typeface="Comic Sans MS" pitchFamily="66" charset="0"/>
              </a:rPr>
              <a:t>odd</a:t>
            </a:r>
            <a:r>
              <a:rPr lang="en-GB" sz="3600" dirty="0">
                <a:effectLst>
                  <a:outerShdw blurRad="38100" dist="38100" dir="2700000" algn="tl">
                    <a:srgbClr val="FFFFFF"/>
                  </a:outerShdw>
                </a:effectLst>
                <a:latin typeface="Comic Sans MS" pitchFamily="66" charset="0"/>
              </a:rPr>
              <a:t> and </a:t>
            </a:r>
            <a:r>
              <a:rPr lang="en-GB" sz="3600" dirty="0">
                <a:solidFill>
                  <a:srgbClr val="FF0000"/>
                </a:solidFill>
                <a:effectLst>
                  <a:outerShdw blurRad="38100" dist="38100" dir="2700000" algn="tl">
                    <a:srgbClr val="000000"/>
                  </a:outerShdw>
                </a:effectLst>
                <a:latin typeface="Comic Sans MS" pitchFamily="66" charset="0"/>
              </a:rPr>
              <a:t>even </a:t>
            </a:r>
            <a:r>
              <a:rPr lang="en-GB" sz="3600" dirty="0">
                <a:effectLst>
                  <a:outerShdw blurRad="38100" dist="38100" dir="2700000" algn="tl">
                    <a:srgbClr val="FFFFFF"/>
                  </a:outerShdw>
                </a:effectLst>
                <a:latin typeface="Comic Sans MS" pitchFamily="66" charset="0"/>
              </a:rPr>
              <a:t>boxes.</a:t>
            </a:r>
            <a:endParaRPr lang="en-US" sz="3600" dirty="0">
              <a:effectLst>
                <a:outerShdw blurRad="38100" dist="38100" dir="2700000" algn="tl">
                  <a:srgbClr val="FFFFFF"/>
                </a:outerShdw>
              </a:effectLst>
              <a:latin typeface="Comic Sans MS" pitchFamily="66" charset="0"/>
            </a:endParaRPr>
          </a:p>
        </p:txBody>
      </p:sp>
      <p:sp>
        <p:nvSpPr>
          <p:cNvPr id="10248" name="Text Box 8"/>
          <p:cNvSpPr txBox="1">
            <a:spLocks noChangeArrowheads="1"/>
          </p:cNvSpPr>
          <p:nvPr/>
        </p:nvSpPr>
        <p:spPr bwMode="auto">
          <a:xfrm>
            <a:off x="5868194" y="4672012"/>
            <a:ext cx="1223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dirty="0">
                <a:latin typeface="Comic Sans MS" panose="030F0702030302020204" pitchFamily="66" charset="0"/>
              </a:rPr>
              <a:t>692</a:t>
            </a:r>
            <a:endParaRPr lang="en-US" altLang="en-US" sz="4000" dirty="0">
              <a:latin typeface="Comic Sans MS" panose="030F0702030302020204" pitchFamily="66" charset="0"/>
            </a:endParaRPr>
          </a:p>
        </p:txBody>
      </p:sp>
      <p:sp>
        <p:nvSpPr>
          <p:cNvPr id="10249" name="Text Box 9"/>
          <p:cNvSpPr txBox="1">
            <a:spLocks noChangeArrowheads="1"/>
          </p:cNvSpPr>
          <p:nvPr/>
        </p:nvSpPr>
        <p:spPr bwMode="auto">
          <a:xfrm>
            <a:off x="250825" y="4733925"/>
            <a:ext cx="158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2053</a:t>
            </a:r>
            <a:endParaRPr lang="en-US" altLang="en-US" sz="4000">
              <a:latin typeface="Comic Sans MS" panose="030F0702030302020204" pitchFamily="66" charset="0"/>
            </a:endParaRPr>
          </a:p>
        </p:txBody>
      </p:sp>
      <p:sp>
        <p:nvSpPr>
          <p:cNvPr id="10250" name="Text Box 10"/>
          <p:cNvSpPr txBox="1">
            <a:spLocks noChangeArrowheads="1"/>
          </p:cNvSpPr>
          <p:nvPr/>
        </p:nvSpPr>
        <p:spPr bwMode="auto">
          <a:xfrm>
            <a:off x="7165181" y="3970337"/>
            <a:ext cx="1223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dirty="0">
                <a:latin typeface="Comic Sans MS" panose="030F0702030302020204" pitchFamily="66" charset="0"/>
              </a:rPr>
              <a:t>924</a:t>
            </a:r>
            <a:endParaRPr lang="en-US" altLang="en-US" sz="4000" dirty="0">
              <a:latin typeface="Comic Sans MS" panose="030F0702030302020204" pitchFamily="66" charset="0"/>
            </a:endParaRPr>
          </a:p>
        </p:txBody>
      </p:sp>
      <p:sp>
        <p:nvSpPr>
          <p:cNvPr id="10253" name="Text Box 13"/>
          <p:cNvSpPr txBox="1">
            <a:spLocks noChangeArrowheads="1"/>
          </p:cNvSpPr>
          <p:nvPr/>
        </p:nvSpPr>
        <p:spPr bwMode="auto">
          <a:xfrm>
            <a:off x="2266158" y="4130675"/>
            <a:ext cx="15128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dirty="0">
                <a:latin typeface="Comic Sans MS" panose="030F0702030302020204" pitchFamily="66" charset="0"/>
              </a:rPr>
              <a:t>1207</a:t>
            </a:r>
            <a:endParaRPr lang="en-US" altLang="en-US" sz="4000" dirty="0">
              <a:latin typeface="Comic Sans MS" panose="030F0702030302020204" pitchFamily="66" charset="0"/>
            </a:endParaRPr>
          </a:p>
        </p:txBody>
      </p:sp>
      <p:sp>
        <p:nvSpPr>
          <p:cNvPr id="10254" name="Text Box 14"/>
          <p:cNvSpPr txBox="1">
            <a:spLocks noChangeArrowheads="1"/>
          </p:cNvSpPr>
          <p:nvPr/>
        </p:nvSpPr>
        <p:spPr bwMode="auto">
          <a:xfrm>
            <a:off x="5074443" y="4199527"/>
            <a:ext cx="1296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omic Sans MS" panose="030F0702030302020204" pitchFamily="66" charset="0"/>
              </a:rPr>
              <a:t>748</a:t>
            </a:r>
            <a:endParaRPr lang="en-US" altLang="en-US" sz="4000">
              <a:latin typeface="Comic Sans MS" panose="030F0702030302020204" pitchFamily="66" charset="0"/>
            </a:endParaRPr>
          </a:p>
        </p:txBody>
      </p:sp>
      <p:sp>
        <p:nvSpPr>
          <p:cNvPr id="10255" name="Text Box 15"/>
          <p:cNvSpPr txBox="1">
            <a:spLocks noChangeArrowheads="1"/>
          </p:cNvSpPr>
          <p:nvPr/>
        </p:nvSpPr>
        <p:spPr bwMode="auto">
          <a:xfrm>
            <a:off x="2302669" y="5462587"/>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dirty="0">
                <a:latin typeface="Comic Sans MS" panose="030F0702030302020204" pitchFamily="66" charset="0"/>
              </a:rPr>
              <a:t>1079</a:t>
            </a:r>
            <a:endParaRPr lang="en-US" altLang="en-US" sz="4000" dirty="0">
              <a:latin typeface="Comic Sans MS" panose="030F0702030302020204" pitchFamily="66"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28716854"/>
      </p:ext>
    </p:extLst>
  </p:cSld>
  <p:clrMapOvr>
    <a:masterClrMapping/>
  </p:clrMapOvr>
  <mc:AlternateContent xmlns:mc="http://schemas.openxmlformats.org/markup-compatibility/2006" xmlns:p14="http://schemas.microsoft.com/office/powerpoint/2010/main">
    <mc:Choice Requires="p14">
      <p:transition spd="slow" p14:dur="2000" advTm="6190"/>
    </mc:Choice>
    <mc:Fallback xmlns="">
      <p:transition spd="slow" advTm="6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2ED22D2E516499C9B922C26F20F5B" ma:contentTypeVersion="14" ma:contentTypeDescription="Create a new document." ma:contentTypeScope="" ma:versionID="d12bb505c513ebda1298b3f822a514a0">
  <xsd:schema xmlns:xsd="http://www.w3.org/2001/XMLSchema" xmlns:xs="http://www.w3.org/2001/XMLSchema" xmlns:p="http://schemas.microsoft.com/office/2006/metadata/properties" xmlns:ns2="c0b6cbaf-a139-4e90-a169-b5f2367e02b4" xmlns:ns3="551196cf-755b-4dbe-87d0-85588f24cb73" targetNamespace="http://schemas.microsoft.com/office/2006/metadata/properties" ma:root="true" ma:fieldsID="aedfbeada3c08a3fabfd20ad1dd22da4" ns2:_="" ns3:_="">
    <xsd:import namespace="c0b6cbaf-a139-4e90-a169-b5f2367e02b4"/>
    <xsd:import namespace="551196cf-755b-4dbe-87d0-85588f24cb7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6cbaf-a139-4e90-a169-b5f2367e02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51196cf-755b-4dbe-87d0-85588f24cb7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166A80-DC59-456D-8B9E-61AA81D94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b6cbaf-a139-4e90-a169-b5f2367e02b4"/>
    <ds:schemaRef ds:uri="551196cf-755b-4dbe-87d0-85588f24c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26392A-42FB-467B-95C1-8113BE1642F1}">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c0b6cbaf-a139-4e90-a169-b5f2367e02b4"/>
    <ds:schemaRef ds:uri="551196cf-755b-4dbe-87d0-85588f24cb73"/>
    <ds:schemaRef ds:uri="http://www.w3.org/XML/1998/namespace"/>
    <ds:schemaRef ds:uri="http://purl.org/dc/dcmitype/"/>
  </ds:schemaRefs>
</ds:datastoreItem>
</file>

<file path=customXml/itemProps3.xml><?xml version="1.0" encoding="utf-8"?>
<ds:datastoreItem xmlns:ds="http://schemas.openxmlformats.org/officeDocument/2006/customXml" ds:itemID="{1129C960-87D1-4C81-842B-697BC87A67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1146</TotalTime>
  <Words>1005</Words>
  <Application>Microsoft Office PowerPoint</Application>
  <PresentationFormat>On-screen Show (4:3)</PresentationFormat>
  <Paragraphs>76</Paragraphs>
  <Slides>10</Slides>
  <Notes>4</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goulding</dc:creator>
  <cp:lastModifiedBy>L Dawson (Pentrehafod School)</cp:lastModifiedBy>
  <cp:revision>124</cp:revision>
  <cp:lastPrinted>2018-03-23T14:06:06Z</cp:lastPrinted>
  <dcterms:created xsi:type="dcterms:W3CDTF">2017-09-07T18:00:48Z</dcterms:created>
  <dcterms:modified xsi:type="dcterms:W3CDTF">2021-06-06T16:00:37Z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0x0101005D22ED22D2E516499C9B922C26F20F5B</vt:lpwstr>
  </property>
  <property fmtid="{D5CDD505-2E9C-101B-9397-08002B2CF9AE}" pid="3" name="Order">
    <vt:r8>3734700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